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83" r:id="rId3"/>
    <p:sldId id="285" r:id="rId4"/>
    <p:sldId id="262" r:id="rId5"/>
    <p:sldId id="286" r:id="rId6"/>
    <p:sldId id="307" r:id="rId7"/>
    <p:sldId id="309" r:id="rId8"/>
    <p:sldId id="308" r:id="rId9"/>
    <p:sldId id="264" r:id="rId10"/>
    <p:sldId id="266" r:id="rId11"/>
    <p:sldId id="310" r:id="rId12"/>
    <p:sldId id="280" r:id="rId13"/>
    <p:sldId id="276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008080"/>
    <a:srgbClr val="FF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152" autoAdjust="0"/>
    <p:restoredTop sz="79816" autoAdjust="0"/>
  </p:normalViewPr>
  <p:slideViewPr>
    <p:cSldViewPr snapToGrid="0">
      <p:cViewPr varScale="1">
        <p:scale>
          <a:sx n="52" d="100"/>
          <a:sy n="52" d="100"/>
        </p:scale>
        <p:origin x="521" y="2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DBCF24-B43C-4740-BCD6-DD9F9A6196F1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7B086A-8565-4C58-969B-659CAABF90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5331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7B086A-8565-4C58-969B-659CAABF905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5077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7B086A-8565-4C58-969B-659CAABF905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1787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7B086A-8565-4C58-969B-659CAABF905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1947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7B086A-8565-4C58-969B-659CAABF905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5627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7B086A-8565-4C58-969B-659CAABF905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0590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7B086A-8565-4C58-969B-659CAABF905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6754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7B086A-8565-4C58-969B-659CAABF905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7667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7B086A-8565-4C58-969B-659CAABF905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3030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7B086A-8565-4C58-969B-659CAABF905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9227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448F48-E4B5-4011-B546-B0DA6B5A32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8FC24E-9BCC-4741-996A-B395B9B2DA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7827C5-0A6A-43F2-A123-35554DA3DE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C9E0C-0D53-4754-8C01-E94999BEB4B2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8BD23C-E10A-4C35-AF14-C9CA742E6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94BF34-16C4-421A-BB42-AEDFA9E46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FD5B0-DF34-4F6B-8BBD-1AC0122D08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0269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D88F3A-5ED7-4169-A98A-6358EDAC44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50ED5C8-1989-4CBE-9592-62311B131C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6D0B9E-DC26-42C3-84F8-11B692A19E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C9E0C-0D53-4754-8C01-E94999BEB4B2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E4A4AF-2A4A-4034-8D56-0F3A92CE0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F603C9-2580-4F3C-8279-0D71E61E8A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FD5B0-DF34-4F6B-8BBD-1AC0122D08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3946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B767CDE-626F-4ACB-9E6B-BDC9C6F495C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C67F64-FA23-4EFB-ACB5-588098DF72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F83DA6-1970-41D7-BC80-2F3262D0E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C9E0C-0D53-4754-8C01-E94999BEB4B2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5ADE3C-9731-46AE-9763-495CFFAF9E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CF27ED-64BC-452E-B771-F8CA62AC47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FD5B0-DF34-4F6B-8BBD-1AC0122D08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7300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F73E8E-6117-4375-99A3-0E7C11D46C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082815-D43C-4E03-8141-5B705275E9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2CEE89-A3F4-44C0-A7E8-A449FE420D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C9E0C-0D53-4754-8C01-E94999BEB4B2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474622-31FA-4E1E-A34D-87EC190CEC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E7AC59-A9D9-4E4D-BDED-517995255F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FD5B0-DF34-4F6B-8BBD-1AC0122D08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6034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DDEA34-66C8-47EC-9BEE-37B207D7F2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2B82FA-BAC4-406E-B7DC-FAE798FA38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A45163-2D1B-4671-89AA-83D9E91EEF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C9E0C-0D53-4754-8C01-E94999BEB4B2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D3BACE-4F42-485E-8BEE-EE2B0F59ED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799D45-827B-49B0-B8F4-6181412AF6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FD5B0-DF34-4F6B-8BBD-1AC0122D08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0172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81A278-C579-445C-9011-F1AD73C4FF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AFE260-17AC-444C-8AF7-61F38B805B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9CAC88-E2A9-41D6-ACB9-D716C43E57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029FC4-DD7E-4D6B-9560-BE85F603A3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C9E0C-0D53-4754-8C01-E94999BEB4B2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023AC2-D070-4083-8BB0-32DCC0BCC9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F0596A-A15E-4F91-92FA-84F249FCAF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FD5B0-DF34-4F6B-8BBD-1AC0122D08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3238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9440C2-9949-4747-8B1A-A33EAD7C09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BF66B5-2846-4DDF-9C7E-3367DD674D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1AE388-EB28-452D-896A-03DC4F02FF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A3B4DDC-D433-4A36-88C2-47C582E519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ADCD849-F684-42B5-A95B-FE847BC997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B9DC160-FBD5-4D3D-8776-1719CA5834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C9E0C-0D53-4754-8C01-E94999BEB4B2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01502C3-072D-477E-B96F-44A441D16B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0CD3215-2983-4AF9-A7AA-CA93D52E9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FD5B0-DF34-4F6B-8BBD-1AC0122D08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2556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658180-004A-496E-A21A-50F558E4D2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8DB18A-EA70-4BF2-8E40-565F3F51EB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C9E0C-0D53-4754-8C01-E94999BEB4B2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F675D0-C020-42DC-959E-40D13FF3FF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5E9B02-0D16-4132-B439-245F5BCAF5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FD5B0-DF34-4F6B-8BBD-1AC0122D08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7928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DCA6878-AD06-486B-80AA-CECBBAE093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C9E0C-0D53-4754-8C01-E94999BEB4B2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D5CF21-03EB-4E29-93E6-815D3F134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634FD4-72FC-4646-A9A7-7E2425E80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FD5B0-DF34-4F6B-8BBD-1AC0122D08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5240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163D3-7E63-4A96-BF33-548721AFCE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0B81F4-2DDC-46C0-AD85-D0A6C75F12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DF043C4-2EAB-4437-A7D4-3079271B04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DAC92D-B072-4B38-8F11-1D5AEEE403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C9E0C-0D53-4754-8C01-E94999BEB4B2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149739-E354-41AA-AA9C-438E1D9332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A91552-B6F3-40B5-8963-32CBAB348C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FD5B0-DF34-4F6B-8BBD-1AC0122D08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011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C3E715-268D-4B4E-92CB-3F4689AA23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E37AC6B-229F-45A7-8C7B-A8B97C06ECE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FCD5E9-CA34-45BA-A26A-110565674A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BDF1D5-B64C-4AF8-8FF1-ACBCB9078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C9E0C-0D53-4754-8C01-E94999BEB4B2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184AE0-6133-4C76-A54F-D6BFA2DB1F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9C6866-0DA3-492D-9586-F6D609443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FD5B0-DF34-4F6B-8BBD-1AC0122D08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0063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4E9F3AA-FEBD-4915-8F8A-A0604184B4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E270CA-1B35-4089-8267-B015F54B27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D77B1E-617D-469D-8D07-21D74790CE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3C9E0C-0D53-4754-8C01-E94999BEB4B2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E2A376-23FE-4A31-AFE8-65A64E9DBA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DF32C7-8E0E-4380-A3B3-A55A247D1F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5FD5B0-DF34-4F6B-8BBD-1AC0122D08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885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microsoft.com/office/2007/relationships/hdphoto" Target="../media/hdphoto2.wdp"/><Relationship Id="rId5" Type="http://schemas.openxmlformats.org/officeDocument/2006/relationships/image" Target="../media/image12.sv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C738B6-0A80-49E9-A00F-BBAF242FCD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37571" y="274124"/>
            <a:ext cx="10116855" cy="2023650"/>
          </a:xfrm>
        </p:spPr>
        <p:txBody>
          <a:bodyPr>
            <a:noAutofit/>
          </a:bodyPr>
          <a:lstStyle/>
          <a:p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Exploring the Evolutionary History of Nitrogenase’s G Subunit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BF382BB9-F9E9-4593-8868-0F3352CB03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998" y="2701513"/>
            <a:ext cx="9144000" cy="1655762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Brooke Carruthers</a:t>
            </a: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Dr.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Betül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Kaçar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Dr. Amanda Garcia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AZ NASA Space Grant Symposium 04/23/2022</a:t>
            </a:r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4142828-E5B1-44A3-99D5-481A3A9665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118" y="4761014"/>
            <a:ext cx="11479763" cy="1822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5969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494E3C5-F9A5-40F5-9F04-AA9E249E62A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230" t="50398" r="11723"/>
          <a:stretch/>
        </p:blipFill>
        <p:spPr>
          <a:xfrm>
            <a:off x="1092103" y="3957447"/>
            <a:ext cx="4176668" cy="128677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54E963C-EA69-4D0E-A4D8-007598D4A333}"/>
              </a:ext>
            </a:extLst>
          </p:cNvPr>
          <p:cNvSpPr/>
          <p:nvPr/>
        </p:nvSpPr>
        <p:spPr>
          <a:xfrm>
            <a:off x="678252" y="3892981"/>
            <a:ext cx="5035227" cy="15535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636E093-4B1F-436B-90E3-63C65973BB35}"/>
              </a:ext>
            </a:extLst>
          </p:cNvPr>
          <p:cNvSpPr txBox="1"/>
          <p:nvPr/>
        </p:nvSpPr>
        <p:spPr>
          <a:xfrm>
            <a:off x="750517" y="399432"/>
            <a:ext cx="106909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Next step is to resurrect the ancestral proteins in the lab!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4F78093-4576-41D9-936C-38E053F2F2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3229" y="3429000"/>
            <a:ext cx="5662233" cy="318500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1AF20BF-E147-479A-A659-EC244D81C93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041" t="-817" b="76242"/>
          <a:stretch/>
        </p:blipFill>
        <p:spPr>
          <a:xfrm>
            <a:off x="1957076" y="1715406"/>
            <a:ext cx="2830882" cy="6967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8CE3312-60BF-43FF-933A-3CAAA84930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5845" y="1264021"/>
            <a:ext cx="2205483" cy="1169884"/>
          </a:xfrm>
          <a:prstGeom prst="rect">
            <a:avLst/>
          </a:prstGeom>
        </p:spPr>
      </p:pic>
      <p:sp>
        <p:nvSpPr>
          <p:cNvPr id="14" name="Arrow: Right 13">
            <a:extLst>
              <a:ext uri="{FF2B5EF4-FFF2-40B4-BE49-F238E27FC236}">
                <a16:creationId xmlns:a16="http://schemas.microsoft.com/office/drawing/2014/main" id="{787C5B9E-7E1F-4256-AAC0-5C19DAD1BB9D}"/>
              </a:ext>
            </a:extLst>
          </p:cNvPr>
          <p:cNvSpPr/>
          <p:nvPr/>
        </p:nvSpPr>
        <p:spPr>
          <a:xfrm rot="5400000">
            <a:off x="8598318" y="2642394"/>
            <a:ext cx="672053" cy="578117"/>
          </a:xfrm>
          <a:prstGeom prst="rightArrow">
            <a:avLst>
              <a:gd name="adj1" fmla="val 44203"/>
              <a:gd name="adj2" fmla="val 4637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48206BD5-19F7-4D0E-97E5-192D64FFDD3F}"/>
              </a:ext>
            </a:extLst>
          </p:cNvPr>
          <p:cNvSpPr/>
          <p:nvPr/>
        </p:nvSpPr>
        <p:spPr>
          <a:xfrm rot="5400000">
            <a:off x="2921630" y="2642394"/>
            <a:ext cx="672053" cy="578117"/>
          </a:xfrm>
          <a:prstGeom prst="rightArrow">
            <a:avLst>
              <a:gd name="adj1" fmla="val 44203"/>
              <a:gd name="adj2" fmla="val 4637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183EE49-3AAB-4DB0-94F6-B72192E53E09}"/>
              </a:ext>
            </a:extLst>
          </p:cNvPr>
          <p:cNvSpPr txBox="1"/>
          <p:nvPr/>
        </p:nvSpPr>
        <p:spPr>
          <a:xfrm>
            <a:off x="1438733" y="1495645"/>
            <a:ext cx="386756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Ancestral sequence inference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A0F912A-EE93-4CEF-ACB3-E93B62307DC0}"/>
              </a:ext>
            </a:extLst>
          </p:cNvPr>
          <p:cNvSpPr txBox="1"/>
          <p:nvPr/>
        </p:nvSpPr>
        <p:spPr>
          <a:xfrm>
            <a:off x="833308" y="4474170"/>
            <a:ext cx="3275229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Ancestral gene synthesis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364F375-84BF-4AF4-ADB6-B0AA17AE7847}"/>
              </a:ext>
            </a:extLst>
          </p:cNvPr>
          <p:cNvSpPr txBox="1"/>
          <p:nvPr/>
        </p:nvSpPr>
        <p:spPr>
          <a:xfrm>
            <a:off x="0" y="6429340"/>
            <a:ext cx="269935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(Garcia &amp;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Kaçar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2019)</a:t>
            </a:r>
          </a:p>
        </p:txBody>
      </p:sp>
    </p:spTree>
    <p:extLst>
      <p:ext uri="{BB962C8B-B14F-4D97-AF65-F5344CB8AC3E}">
        <p14:creationId xmlns:p14="http://schemas.microsoft.com/office/powerpoint/2010/main" val="21432046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ACB1F6F1-2A2F-43EC-A33B-46BB4CB47969}"/>
              </a:ext>
            </a:extLst>
          </p:cNvPr>
          <p:cNvSpPr/>
          <p:nvPr/>
        </p:nvSpPr>
        <p:spPr>
          <a:xfrm rot="190040">
            <a:off x="3701769" y="3374316"/>
            <a:ext cx="7927817" cy="1015422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C4B6F1C9-32BC-442F-8AB4-1EB0F901C7A5}"/>
              </a:ext>
            </a:extLst>
          </p:cNvPr>
          <p:cNvSpPr/>
          <p:nvPr/>
        </p:nvSpPr>
        <p:spPr>
          <a:xfrm rot="2670978">
            <a:off x="4545206" y="3476265"/>
            <a:ext cx="6675468" cy="1015422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327080A2-1B14-4766-8DA2-E2CFEC94FB0C}"/>
              </a:ext>
            </a:extLst>
          </p:cNvPr>
          <p:cNvSpPr/>
          <p:nvPr/>
        </p:nvSpPr>
        <p:spPr>
          <a:xfrm rot="19804812">
            <a:off x="3932479" y="3322800"/>
            <a:ext cx="7635309" cy="121882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F322453-E6AB-4092-8473-6CE8493386AF}"/>
              </a:ext>
            </a:extLst>
          </p:cNvPr>
          <p:cNvGrpSpPr/>
          <p:nvPr/>
        </p:nvGrpSpPr>
        <p:grpSpPr>
          <a:xfrm>
            <a:off x="5410536" y="1344530"/>
            <a:ext cx="4760616" cy="4698551"/>
            <a:chOff x="5542064" y="1390389"/>
            <a:chExt cx="4760616" cy="4698551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94F98D85-4F5B-4722-815B-FA7FF20139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7840" b="55247" l="4688" r="25903">
                          <a14:foregroundMark x1="13958" y1="18827" x2="18472" y2="19753"/>
                          <a14:foregroundMark x1="18472" y1="19753" x2="22674" y2="28148"/>
                          <a14:foregroundMark x1="22674" y1="28148" x2="23785" y2="38272"/>
                          <a14:foregroundMark x1="23785" y1="38272" x2="21389" y2="45864"/>
                          <a14:foregroundMark x1="21389" y1="45864" x2="15937" y2="50494"/>
                          <a14:foregroundMark x1="12326" y1="52222" x2="16806" y2="54753"/>
                          <a14:foregroundMark x1="16806" y1="54753" x2="21701" y2="50185"/>
                          <a14:foregroundMark x1="21701" y1="50185" x2="23333" y2="43889"/>
                          <a14:foregroundMark x1="19063" y1="20185" x2="22951" y2="26667"/>
                          <a14:foregroundMark x1="24812" y1="35412" x2="25000" y2="36296"/>
                          <a14:foregroundMark x1="22951" y1="26667" x2="24527" y2="34075"/>
                          <a14:foregroundMark x1="25000" y1="36296" x2="24688" y2="44074"/>
                          <a14:foregroundMark x1="24688" y1="44074" x2="24583" y2="44259"/>
                          <a14:foregroundMark x1="4790" y1="40086" x2="5104" y2="32160"/>
                          <a14:foregroundMark x1="18438" y1="18642" x2="21840" y2="22407"/>
                          <a14:foregroundMark x1="15186" y1="54379" x2="16007" y2="54506"/>
                          <a14:foregroundMark x1="12431" y1="53951" x2="14191" y2="54224"/>
                          <a14:foregroundMark x1="18229" y1="18457" x2="22361" y2="23395"/>
                          <a14:foregroundMark x1="22361" y1="23395" x2="25097" y2="29649"/>
                          <a14:foregroundMark x1="16667" y1="17901" x2="20694" y2="20185"/>
                          <a14:foregroundMark x1="20694" y1="20185" x2="20694" y2="20185"/>
                          <a14:foregroundMark x1="14634" y1="55853" x2="17880" y2="55375"/>
                          <a14:foregroundMark x1="20200" y1="53138" x2="21042" y2="51914"/>
                          <a14:foregroundMark x1="4722" y1="41358" x2="6076" y2="45617"/>
                          <a14:foregroundMark x1="5417" y1="45741" x2="6597" y2="48333"/>
                          <a14:backgroundMark x1="13646" y1="56049" x2="13646" y2="56049"/>
                          <a14:backgroundMark x1="6270" y1="48730" x2="6736" y2="50617"/>
                          <a14:backgroundMark x1="4236" y1="40494" x2="4500" y2="41561"/>
                          <a14:backgroundMark x1="13438" y1="56235" x2="14444" y2="56358"/>
                          <a14:backgroundMark x1="25451" y1="29506" x2="26146" y2="34877"/>
                          <a14:backgroundMark x1="18958" y1="55494" x2="19896" y2="54321"/>
                          <a14:backgroundMark x1="18542" y1="55432" x2="19479" y2="54630"/>
                          <a14:backgroundMark x1="17743" y1="55802" x2="18993" y2="55370"/>
                        </a14:backgroundRemoval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2311" t="14064" r="72620" b="41370"/>
            <a:stretch/>
          </p:blipFill>
          <p:spPr>
            <a:xfrm>
              <a:off x="5542064" y="1390389"/>
              <a:ext cx="4760616" cy="4698551"/>
            </a:xfrm>
            <a:prstGeom prst="rect">
              <a:avLst/>
            </a:prstGeom>
          </p:spPr>
        </p:pic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3C14849C-B348-4667-8204-A1DC555C1937}"/>
                </a:ext>
              </a:extLst>
            </p:cNvPr>
            <p:cNvSpPr/>
            <p:nvPr/>
          </p:nvSpPr>
          <p:spPr>
            <a:xfrm>
              <a:off x="5869063" y="1753785"/>
              <a:ext cx="4106619" cy="4070959"/>
            </a:xfrm>
            <a:prstGeom prst="ellipse">
              <a:avLst/>
            </a:prstGeom>
            <a:no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Graphic 2" descr="Telescope with solid fill">
            <a:extLst>
              <a:ext uri="{FF2B5EF4-FFF2-40B4-BE49-F238E27FC236}">
                <a16:creationId xmlns:a16="http://schemas.microsoft.com/office/drawing/2014/main" id="{77C29FDD-6715-4CDD-BC52-392B154431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21836" y="4257269"/>
            <a:ext cx="2575429" cy="2575429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AC7A0B7D-4829-40F6-8D77-D7E1550DE9B9}"/>
              </a:ext>
            </a:extLst>
          </p:cNvPr>
          <p:cNvGrpSpPr/>
          <p:nvPr/>
        </p:nvGrpSpPr>
        <p:grpSpPr>
          <a:xfrm>
            <a:off x="10372355" y="1664918"/>
            <a:ext cx="1214464" cy="1225601"/>
            <a:chOff x="-1109445" y="4606196"/>
            <a:chExt cx="971074" cy="971074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4AF1C044-7644-4805-889F-AB333756A1D9}"/>
                </a:ext>
              </a:extLst>
            </p:cNvPr>
            <p:cNvSpPr/>
            <p:nvPr/>
          </p:nvSpPr>
          <p:spPr>
            <a:xfrm>
              <a:off x="-1109445" y="4606196"/>
              <a:ext cx="971074" cy="971074"/>
            </a:xfrm>
            <a:prstGeom prst="ellipse">
              <a:avLst/>
            </a:prstGeom>
            <a:solidFill>
              <a:srgbClr val="54B5B5"/>
            </a:solidFill>
            <a:ln w="12700">
              <a:solidFill>
                <a:schemeClr val="tx1"/>
              </a:solidFill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10" name="TextBox 60">
              <a:extLst>
                <a:ext uri="{FF2B5EF4-FFF2-40B4-BE49-F238E27FC236}">
                  <a16:creationId xmlns:a16="http://schemas.microsoft.com/office/drawing/2014/main" id="{CDC152B4-6A13-491E-8D06-A4BAE0D7B35B}"/>
                </a:ext>
              </a:extLst>
            </p:cNvPr>
            <p:cNvSpPr txBox="1"/>
            <p:nvPr/>
          </p:nvSpPr>
          <p:spPr>
            <a:xfrm>
              <a:off x="-925970" y="4869482"/>
              <a:ext cx="584733" cy="463332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3200" b="1" dirty="0">
                  <a:solidFill>
                    <a:schemeClr val="bg1"/>
                  </a:solidFill>
                  <a:latin typeface="Franklin Gothic Book" panose="020B0503020102020204" pitchFamily="34" charset="0"/>
                </a:rPr>
                <a:t>Mo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3E235F9-91F3-4C76-BEC0-E0FA4EB23495}"/>
              </a:ext>
            </a:extLst>
          </p:cNvPr>
          <p:cNvGrpSpPr/>
          <p:nvPr/>
        </p:nvGrpSpPr>
        <p:grpSpPr>
          <a:xfrm>
            <a:off x="4084106" y="3474866"/>
            <a:ext cx="1176863" cy="1192999"/>
            <a:chOff x="10718184" y="1149207"/>
            <a:chExt cx="1115356" cy="1115356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E1E50190-3DCB-4F60-9D98-738BECAEBFD6}"/>
                </a:ext>
              </a:extLst>
            </p:cNvPr>
            <p:cNvSpPr/>
            <p:nvPr/>
          </p:nvSpPr>
          <p:spPr>
            <a:xfrm>
              <a:off x="10718184" y="1149207"/>
              <a:ext cx="1115356" cy="1115356"/>
            </a:xfrm>
            <a:prstGeom prst="ellipse">
              <a:avLst/>
            </a:prstGeom>
            <a:solidFill>
              <a:srgbClr val="E06633"/>
            </a:solidFill>
            <a:ln w="12700">
              <a:solidFill>
                <a:schemeClr val="tx1"/>
              </a:solidFill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3" name="TextBox 65">
              <a:extLst>
                <a:ext uri="{FF2B5EF4-FFF2-40B4-BE49-F238E27FC236}">
                  <a16:creationId xmlns:a16="http://schemas.microsoft.com/office/drawing/2014/main" id="{88F3B8A8-8F14-46AE-886A-6D8FACB94D32}"/>
                </a:ext>
              </a:extLst>
            </p:cNvPr>
            <p:cNvSpPr txBox="1"/>
            <p:nvPr/>
          </p:nvSpPr>
          <p:spPr>
            <a:xfrm>
              <a:off x="10950717" y="1403878"/>
              <a:ext cx="566793" cy="546717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3200" b="1" dirty="0">
                  <a:solidFill>
                    <a:schemeClr val="bg1"/>
                  </a:solidFill>
                  <a:latin typeface="Franklin Gothic Book" panose="020B0503020102020204" pitchFamily="34" charset="0"/>
                </a:rPr>
                <a:t>Fe</a:t>
              </a:r>
            </a:p>
          </p:txBody>
        </p:sp>
      </p:grpSp>
      <p:sp>
        <p:nvSpPr>
          <p:cNvPr id="19" name="Title 1">
            <a:extLst>
              <a:ext uri="{FF2B5EF4-FFF2-40B4-BE49-F238E27FC236}">
                <a16:creationId xmlns:a16="http://schemas.microsoft.com/office/drawing/2014/main" id="{5F1AC084-B5D7-4288-8BDF-D8B2016A7FF5}"/>
              </a:ext>
            </a:extLst>
          </p:cNvPr>
          <p:cNvSpPr txBox="1">
            <a:spLocks/>
          </p:cNvSpPr>
          <p:nvPr/>
        </p:nvSpPr>
        <p:spPr>
          <a:xfrm>
            <a:off x="295349" y="396922"/>
            <a:ext cx="11698325" cy="94760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These findings can inform our understanding of how similar metabolisms might evolve with other planetary environments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8E12EC1-114C-4A12-9376-7B21D4344915}"/>
              </a:ext>
            </a:extLst>
          </p:cNvPr>
          <p:cNvGrpSpPr/>
          <p:nvPr/>
        </p:nvGrpSpPr>
        <p:grpSpPr>
          <a:xfrm>
            <a:off x="9847547" y="5228467"/>
            <a:ext cx="1049615" cy="968879"/>
            <a:chOff x="4708915" y="2882439"/>
            <a:chExt cx="790852" cy="790852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4FC63A58-C268-4507-93A7-D2B7A8664B95}"/>
                </a:ext>
              </a:extLst>
            </p:cNvPr>
            <p:cNvSpPr/>
            <p:nvPr/>
          </p:nvSpPr>
          <p:spPr>
            <a:xfrm>
              <a:off x="4708915" y="2882439"/>
              <a:ext cx="790852" cy="790852"/>
            </a:xfrm>
            <a:prstGeom prst="ellipse">
              <a:avLst/>
            </a:prstGeom>
            <a:solidFill>
              <a:srgbClr val="A6A6AB"/>
            </a:solidFill>
            <a:ln w="12700">
              <a:solidFill>
                <a:schemeClr val="tx1"/>
              </a:solidFill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6" name="TextBox 47">
              <a:extLst>
                <a:ext uri="{FF2B5EF4-FFF2-40B4-BE49-F238E27FC236}">
                  <a16:creationId xmlns:a16="http://schemas.microsoft.com/office/drawing/2014/main" id="{B3CB1CAB-ED45-46D2-BF87-98F6429F9450}"/>
                </a:ext>
              </a:extLst>
            </p:cNvPr>
            <p:cNvSpPr txBox="1"/>
            <p:nvPr/>
          </p:nvSpPr>
          <p:spPr>
            <a:xfrm>
              <a:off x="4948387" y="3042368"/>
              <a:ext cx="382457" cy="571280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3200" b="1" dirty="0">
                  <a:solidFill>
                    <a:schemeClr val="bg1"/>
                  </a:solidFill>
                  <a:latin typeface="Franklin Gothic Book" panose="020B0503020102020204" pitchFamily="34" charset="0"/>
                </a:rPr>
                <a:t>V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313508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A4EC77-0944-45E8-9E08-BDF8BB2BC9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1833" y="108341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Acknowledgements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7BB7EF0-6315-4FB2-A505-B20D749E26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81833" y="5028963"/>
            <a:ext cx="10515600" cy="16697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398F4A5-A083-4950-8143-B5B9D0B46DD2}"/>
              </a:ext>
            </a:extLst>
          </p:cNvPr>
          <p:cNvSpPr txBox="1"/>
          <p:nvPr/>
        </p:nvSpPr>
        <p:spPr>
          <a:xfrm>
            <a:off x="717518" y="1551814"/>
            <a:ext cx="1003021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Betül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Kaçar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&amp;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Kaçar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Lab Team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Arizona Space Grant Consortium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Michelle Coe and Chandra Holifield-Collins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0" i="0" dirty="0">
                <a:solidFill>
                  <a:srgbClr val="1D1C1D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NASA Center for Early Life and Evolution, Madison, WI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Amanda Garcia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Bruno Cuevas</a:t>
            </a:r>
            <a:r>
              <a:rPr lang="en-US" sz="2800" i="0" dirty="0">
                <a:effectLst/>
                <a:latin typeface="Arial" panose="020B0604020202020204" pitchFamily="34" charset="0"/>
              </a:rPr>
              <a:t>-</a:t>
            </a:r>
            <a:r>
              <a:rPr lang="en-US" sz="2800" i="0" dirty="0" err="1">
                <a:effectLst/>
                <a:latin typeface="Arial" panose="020B0604020202020204" pitchFamily="34" charset="0"/>
              </a:rPr>
              <a:t>Zuviría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06193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F0E558F-4341-4191-9122-251D100B4B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20897" b="22853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20CBB8C-608A-4912-807C-C789CF1DB9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7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40671979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Oval 35">
            <a:extLst>
              <a:ext uri="{FF2B5EF4-FFF2-40B4-BE49-F238E27FC236}">
                <a16:creationId xmlns:a16="http://schemas.microsoft.com/office/drawing/2014/main" id="{343C831F-621F-4B80-9FB0-ED68FF38C46F}"/>
              </a:ext>
            </a:extLst>
          </p:cNvPr>
          <p:cNvSpPr/>
          <p:nvPr/>
        </p:nvSpPr>
        <p:spPr>
          <a:xfrm rot="190040">
            <a:off x="723791" y="3192639"/>
            <a:ext cx="10097032" cy="903961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6E1E6490-3394-457A-B2CE-64089FF0FBDB}"/>
              </a:ext>
            </a:extLst>
          </p:cNvPr>
          <p:cNvSpPr/>
          <p:nvPr/>
        </p:nvSpPr>
        <p:spPr>
          <a:xfrm rot="19868125">
            <a:off x="996242" y="3122246"/>
            <a:ext cx="10199515" cy="140109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0722124-BD80-4A49-B590-4BA70E39FBF7}"/>
              </a:ext>
            </a:extLst>
          </p:cNvPr>
          <p:cNvGrpSpPr/>
          <p:nvPr/>
        </p:nvGrpSpPr>
        <p:grpSpPr>
          <a:xfrm>
            <a:off x="9546538" y="1368054"/>
            <a:ext cx="1175224" cy="1101629"/>
            <a:chOff x="2389537" y="4038316"/>
            <a:chExt cx="971074" cy="971074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B9AF0E3D-1F0A-4B9E-A7CE-FF459C801952}"/>
                </a:ext>
              </a:extLst>
            </p:cNvPr>
            <p:cNvSpPr/>
            <p:nvPr/>
          </p:nvSpPr>
          <p:spPr>
            <a:xfrm>
              <a:off x="2389537" y="4038316"/>
              <a:ext cx="971074" cy="971074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 w="12700">
              <a:solidFill>
                <a:schemeClr val="tx1"/>
              </a:solidFill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1" name="TextBox 60">
              <a:extLst>
                <a:ext uri="{FF2B5EF4-FFF2-40B4-BE49-F238E27FC236}">
                  <a16:creationId xmlns:a16="http://schemas.microsoft.com/office/drawing/2014/main" id="{B5E7EFDE-EF38-4804-8D0C-4D3AF833F424}"/>
                </a:ext>
              </a:extLst>
            </p:cNvPr>
            <p:cNvSpPr txBox="1"/>
            <p:nvPr/>
          </p:nvSpPr>
          <p:spPr>
            <a:xfrm>
              <a:off x="2611491" y="4261877"/>
              <a:ext cx="422836" cy="385189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3200" b="1" dirty="0">
                  <a:solidFill>
                    <a:schemeClr val="bg1"/>
                  </a:solidFill>
                  <a:latin typeface="Franklin Gothic Book" panose="020B0503020102020204" pitchFamily="34" charset="0"/>
                </a:rPr>
                <a:t>Cu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CE12CDF8-FE4A-439B-97EC-B8B40B4D7D0C}"/>
              </a:ext>
            </a:extLst>
          </p:cNvPr>
          <p:cNvGrpSpPr/>
          <p:nvPr/>
        </p:nvGrpSpPr>
        <p:grpSpPr>
          <a:xfrm>
            <a:off x="1483885" y="3144535"/>
            <a:ext cx="1480666" cy="1474237"/>
            <a:chOff x="1524581" y="5289622"/>
            <a:chExt cx="971074" cy="971074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E80077B5-2281-4F3C-A5A5-5747D9B70532}"/>
                </a:ext>
              </a:extLst>
            </p:cNvPr>
            <p:cNvSpPr/>
            <p:nvPr/>
          </p:nvSpPr>
          <p:spPr>
            <a:xfrm>
              <a:off x="1524581" y="5289622"/>
              <a:ext cx="971074" cy="971074"/>
            </a:xfrm>
            <a:prstGeom prst="ellipse">
              <a:avLst/>
            </a:prstGeom>
            <a:solidFill>
              <a:srgbClr val="54B5B5"/>
            </a:solidFill>
            <a:ln w="12700">
              <a:solidFill>
                <a:schemeClr val="tx1"/>
              </a:solidFill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7" name="TextBox 60">
              <a:extLst>
                <a:ext uri="{FF2B5EF4-FFF2-40B4-BE49-F238E27FC236}">
                  <a16:creationId xmlns:a16="http://schemas.microsoft.com/office/drawing/2014/main" id="{45988B72-E816-4471-AF7F-8D4A47A984A0}"/>
                </a:ext>
              </a:extLst>
            </p:cNvPr>
            <p:cNvSpPr txBox="1"/>
            <p:nvPr/>
          </p:nvSpPr>
          <p:spPr>
            <a:xfrm>
              <a:off x="1751729" y="5574597"/>
              <a:ext cx="588525" cy="475384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3200" b="1" dirty="0">
                  <a:solidFill>
                    <a:schemeClr val="bg1"/>
                  </a:solidFill>
                  <a:latin typeface="Franklin Gothic Book" panose="020B0503020102020204" pitchFamily="34" charset="0"/>
                </a:rPr>
                <a:t>Mo</a:t>
              </a: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56858673-68C7-41D0-AF71-CE47A68ACA94}"/>
              </a:ext>
            </a:extLst>
          </p:cNvPr>
          <p:cNvSpPr txBox="1"/>
          <p:nvPr/>
        </p:nvSpPr>
        <p:spPr>
          <a:xfrm>
            <a:off x="763396" y="240287"/>
            <a:ext cx="110707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Early Earth was an alien planet!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7D5CF659-9EC9-4BEF-BED3-B61F149022EF}"/>
              </a:ext>
            </a:extLst>
          </p:cNvPr>
          <p:cNvSpPr/>
          <p:nvPr/>
        </p:nvSpPr>
        <p:spPr>
          <a:xfrm rot="2195606">
            <a:off x="2199485" y="3153594"/>
            <a:ext cx="8198527" cy="1396137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924A86D-1F2A-4BF6-A4B8-C28C2C22CE56}"/>
              </a:ext>
            </a:extLst>
          </p:cNvPr>
          <p:cNvGrpSpPr/>
          <p:nvPr/>
        </p:nvGrpSpPr>
        <p:grpSpPr>
          <a:xfrm>
            <a:off x="3865313" y="1260462"/>
            <a:ext cx="4585863" cy="4465318"/>
            <a:chOff x="818182" y="1484988"/>
            <a:chExt cx="4267570" cy="420463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EE8AF3C-0408-4C28-A909-C1F5E600CF2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18182" y="1484988"/>
              <a:ext cx="4267570" cy="4176122"/>
            </a:xfrm>
            <a:prstGeom prst="rect">
              <a:avLst/>
            </a:prstGeom>
          </p:spPr>
        </p:pic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E68D60AC-92AB-49FF-BD0E-02A433BA98BF}"/>
                </a:ext>
              </a:extLst>
            </p:cNvPr>
            <p:cNvSpPr/>
            <p:nvPr/>
          </p:nvSpPr>
          <p:spPr>
            <a:xfrm>
              <a:off x="2253641" y="5388996"/>
              <a:ext cx="1396652" cy="300625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A1D1861-6267-4E0D-B0A8-C501ECF11294}"/>
              </a:ext>
            </a:extLst>
          </p:cNvPr>
          <p:cNvGrpSpPr/>
          <p:nvPr/>
        </p:nvGrpSpPr>
        <p:grpSpPr>
          <a:xfrm>
            <a:off x="2478899" y="1029367"/>
            <a:ext cx="1032779" cy="906918"/>
            <a:chOff x="1518692" y="5281654"/>
            <a:chExt cx="971074" cy="971074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1C7D6C40-63FE-4F16-8F07-9BDB668AED67}"/>
                </a:ext>
              </a:extLst>
            </p:cNvPr>
            <p:cNvSpPr/>
            <p:nvPr/>
          </p:nvSpPr>
          <p:spPr>
            <a:xfrm>
              <a:off x="1518692" y="5281654"/>
              <a:ext cx="971074" cy="971074"/>
            </a:xfrm>
            <a:prstGeom prst="ellipse">
              <a:avLst/>
            </a:prstGeom>
            <a:solidFill>
              <a:srgbClr val="7030A0"/>
            </a:solidFill>
            <a:ln w="12700">
              <a:solidFill>
                <a:schemeClr val="tx1"/>
              </a:solidFill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8" name="TextBox 60">
              <a:extLst>
                <a:ext uri="{FF2B5EF4-FFF2-40B4-BE49-F238E27FC236}">
                  <a16:creationId xmlns:a16="http://schemas.microsoft.com/office/drawing/2014/main" id="{3154C780-CA9E-4F11-AFF8-43917BACE614}"/>
                </a:ext>
              </a:extLst>
            </p:cNvPr>
            <p:cNvSpPr txBox="1"/>
            <p:nvPr/>
          </p:nvSpPr>
          <p:spPr>
            <a:xfrm>
              <a:off x="1714315" y="5465219"/>
              <a:ext cx="515774" cy="626142"/>
            </a:xfrm>
            <a:prstGeom prst="rect">
              <a:avLst/>
            </a:prstGeom>
            <a:solidFill>
              <a:srgbClr val="7030A0"/>
            </a:solidFill>
            <a:ln w="12700">
              <a:noFill/>
            </a:ln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3200" b="1" dirty="0">
                  <a:solidFill>
                    <a:schemeClr val="bg1"/>
                  </a:solidFill>
                  <a:latin typeface="Franklin Gothic Book" panose="020B0503020102020204" pitchFamily="34" charset="0"/>
                </a:rPr>
                <a:t>Ni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42E598C4-E2D7-46B2-B0D1-B583B100138C}"/>
              </a:ext>
            </a:extLst>
          </p:cNvPr>
          <p:cNvGrpSpPr/>
          <p:nvPr/>
        </p:nvGrpSpPr>
        <p:grpSpPr>
          <a:xfrm>
            <a:off x="7882048" y="5437195"/>
            <a:ext cx="1283360" cy="1269584"/>
            <a:chOff x="10704057" y="2142953"/>
            <a:chExt cx="1115356" cy="1115356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49F486E6-9965-4FF3-9AEB-73806E9E73E6}"/>
                </a:ext>
              </a:extLst>
            </p:cNvPr>
            <p:cNvSpPr/>
            <p:nvPr/>
          </p:nvSpPr>
          <p:spPr>
            <a:xfrm>
              <a:off x="10704057" y="2142953"/>
              <a:ext cx="1115356" cy="1115356"/>
            </a:xfrm>
            <a:prstGeom prst="ellipse">
              <a:avLst/>
            </a:prstGeom>
            <a:solidFill>
              <a:srgbClr val="E06633"/>
            </a:solidFill>
            <a:ln w="12700">
              <a:solidFill>
                <a:schemeClr val="tx1"/>
              </a:solidFill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0" name="TextBox 65">
              <a:extLst>
                <a:ext uri="{FF2B5EF4-FFF2-40B4-BE49-F238E27FC236}">
                  <a16:creationId xmlns:a16="http://schemas.microsoft.com/office/drawing/2014/main" id="{7CC41254-DBA8-4986-B8BF-BACCBD933940}"/>
                </a:ext>
              </a:extLst>
            </p:cNvPr>
            <p:cNvSpPr txBox="1"/>
            <p:nvPr/>
          </p:nvSpPr>
          <p:spPr>
            <a:xfrm>
              <a:off x="10974744" y="2436623"/>
              <a:ext cx="464096" cy="466086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3200" b="1" dirty="0">
                  <a:solidFill>
                    <a:schemeClr val="bg1"/>
                  </a:solidFill>
                  <a:latin typeface="Franklin Gothic Book" panose="020B0503020102020204" pitchFamily="34" charset="0"/>
                </a:rPr>
                <a:t>Fe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0A91A91-CAC0-4497-A128-CCF44105BD18}"/>
              </a:ext>
            </a:extLst>
          </p:cNvPr>
          <p:cNvGrpSpPr/>
          <p:nvPr/>
        </p:nvGrpSpPr>
        <p:grpSpPr>
          <a:xfrm>
            <a:off x="9917388" y="3153930"/>
            <a:ext cx="1175224" cy="1101629"/>
            <a:chOff x="4828613" y="2767234"/>
            <a:chExt cx="790852" cy="790852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BEEE3896-A93F-46E7-B84A-2B41FAEC3F8B}"/>
                </a:ext>
              </a:extLst>
            </p:cNvPr>
            <p:cNvSpPr/>
            <p:nvPr/>
          </p:nvSpPr>
          <p:spPr>
            <a:xfrm>
              <a:off x="4828613" y="2767234"/>
              <a:ext cx="790852" cy="790852"/>
            </a:xfrm>
            <a:prstGeom prst="ellipse">
              <a:avLst/>
            </a:prstGeom>
            <a:solidFill>
              <a:srgbClr val="A6A6AB"/>
            </a:solidFill>
            <a:ln w="12700">
              <a:solidFill>
                <a:schemeClr val="tx1"/>
              </a:solidFill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3" name="TextBox 47">
              <a:extLst>
                <a:ext uri="{FF2B5EF4-FFF2-40B4-BE49-F238E27FC236}">
                  <a16:creationId xmlns:a16="http://schemas.microsoft.com/office/drawing/2014/main" id="{578E2E32-9991-4F3B-BF97-0C0C1EB79474}"/>
                </a:ext>
              </a:extLst>
            </p:cNvPr>
            <p:cNvSpPr txBox="1"/>
            <p:nvPr/>
          </p:nvSpPr>
          <p:spPr>
            <a:xfrm>
              <a:off x="5088581" y="2947214"/>
              <a:ext cx="264725" cy="415479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3200" b="1" dirty="0">
                  <a:solidFill>
                    <a:schemeClr val="bg1"/>
                  </a:solidFill>
                  <a:latin typeface="Franklin Gothic Book" panose="020B0503020102020204" pitchFamily="34" charset="0"/>
                </a:rPr>
                <a:t>V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2A739BC-F311-4413-A3BD-6C8F8DFC8D26}"/>
              </a:ext>
            </a:extLst>
          </p:cNvPr>
          <p:cNvGrpSpPr/>
          <p:nvPr/>
        </p:nvGrpSpPr>
        <p:grpSpPr>
          <a:xfrm>
            <a:off x="3034771" y="5015902"/>
            <a:ext cx="1283360" cy="1301617"/>
            <a:chOff x="1495325" y="5281654"/>
            <a:chExt cx="971074" cy="971074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0BA10CC3-53A1-4004-8D29-53CF357BFA11}"/>
                </a:ext>
              </a:extLst>
            </p:cNvPr>
            <p:cNvSpPr/>
            <p:nvPr/>
          </p:nvSpPr>
          <p:spPr>
            <a:xfrm>
              <a:off x="1495325" y="5281654"/>
              <a:ext cx="971074" cy="971074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chemeClr val="tx1"/>
              </a:solidFill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4" name="TextBox 60">
              <a:extLst>
                <a:ext uri="{FF2B5EF4-FFF2-40B4-BE49-F238E27FC236}">
                  <a16:creationId xmlns:a16="http://schemas.microsoft.com/office/drawing/2014/main" id="{5468832F-452C-469F-9F3F-61009CDB851E}"/>
                </a:ext>
              </a:extLst>
            </p:cNvPr>
            <p:cNvSpPr txBox="1"/>
            <p:nvPr/>
          </p:nvSpPr>
          <p:spPr>
            <a:xfrm>
              <a:off x="1716701" y="5574596"/>
              <a:ext cx="407066" cy="385189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3200" b="1" dirty="0">
                  <a:solidFill>
                    <a:schemeClr val="bg1"/>
                  </a:solidFill>
                  <a:latin typeface="Franklin Gothic Book" panose="020B0503020102020204" pitchFamily="34" charset="0"/>
                </a:rPr>
                <a:t>Zn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833779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924A86D-1F2A-4BF6-A4B8-C28C2C22CE56}"/>
              </a:ext>
            </a:extLst>
          </p:cNvPr>
          <p:cNvGrpSpPr/>
          <p:nvPr/>
        </p:nvGrpSpPr>
        <p:grpSpPr>
          <a:xfrm>
            <a:off x="692768" y="1197984"/>
            <a:ext cx="4267570" cy="4204633"/>
            <a:chOff x="818182" y="1484988"/>
            <a:chExt cx="4267570" cy="420463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EE8AF3C-0408-4C28-A909-C1F5E600CF2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18182" y="1484988"/>
              <a:ext cx="4267570" cy="4176122"/>
            </a:xfrm>
            <a:prstGeom prst="rect">
              <a:avLst/>
            </a:prstGeom>
          </p:spPr>
        </p:pic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E68D60AC-92AB-49FF-BD0E-02A433BA98BF}"/>
                </a:ext>
              </a:extLst>
            </p:cNvPr>
            <p:cNvSpPr/>
            <p:nvPr/>
          </p:nvSpPr>
          <p:spPr>
            <a:xfrm>
              <a:off x="2253641" y="5388996"/>
              <a:ext cx="1396652" cy="300625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9982E25B-1617-46C1-9B71-BA7FA744AD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8858" y="3702674"/>
            <a:ext cx="2634915" cy="263633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2D5BDF6-22E3-4F21-950B-B91F3F52060C}"/>
              </a:ext>
            </a:extLst>
          </p:cNvPr>
          <p:cNvSpPr txBox="1"/>
          <p:nvPr/>
        </p:nvSpPr>
        <p:spPr>
          <a:xfrm>
            <a:off x="6082418" y="699766"/>
            <a:ext cx="553180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did metal use by biology change over time?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37D9CEA-1213-4649-A2E9-7C8A3A6E3BD2}"/>
              </a:ext>
            </a:extLst>
          </p:cNvPr>
          <p:cNvSpPr txBox="1"/>
          <p:nvPr/>
        </p:nvSpPr>
        <p:spPr>
          <a:xfrm>
            <a:off x="5799799" y="2201220"/>
            <a:ext cx="609704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Why are some metals selected over others?</a:t>
            </a:r>
          </a:p>
        </p:txBody>
      </p:sp>
    </p:spTree>
    <p:extLst>
      <p:ext uri="{BB962C8B-B14F-4D97-AF65-F5344CB8AC3E}">
        <p14:creationId xmlns:p14="http://schemas.microsoft.com/office/powerpoint/2010/main" val="41621777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Mountain scenery with tea fields">
            <a:extLst>
              <a:ext uri="{FF2B5EF4-FFF2-40B4-BE49-F238E27FC236}">
                <a16:creationId xmlns:a16="http://schemas.microsoft.com/office/drawing/2014/main" id="{E14267F8-455F-4BDC-BA94-69A76069837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77"/>
          <a:stretch/>
        </p:blipFill>
        <p:spPr>
          <a:xfrm>
            <a:off x="-67784" y="-21372"/>
            <a:ext cx="12327568" cy="6879372"/>
          </a:xfrm>
          <a:prstGeom prst="rect">
            <a:avLst/>
          </a:prstGeom>
        </p:spPr>
      </p:pic>
      <p:pic>
        <p:nvPicPr>
          <p:cNvPr id="12" name="Graphic 33">
            <a:extLst>
              <a:ext uri="{FF2B5EF4-FFF2-40B4-BE49-F238E27FC236}">
                <a16:creationId xmlns:a16="http://schemas.microsoft.com/office/drawing/2014/main" id="{D1F28E16-338F-4485-9E78-CC4AC908EE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1088664">
            <a:off x="3968432" y="1518379"/>
            <a:ext cx="4711634" cy="471163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C1049BF-A368-4AD2-A2F0-5BA1C11BF2EA}"/>
              </a:ext>
            </a:extLst>
          </p:cNvPr>
          <p:cNvSpPr txBox="1"/>
          <p:nvPr/>
        </p:nvSpPr>
        <p:spPr>
          <a:xfrm>
            <a:off x="1172920" y="221300"/>
            <a:ext cx="103026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The evolution of Biogeochemical Cycles can inform our understanding of how life co-evolved with the environment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7867345-C47A-4EE0-A92A-7904A4BE4596}"/>
              </a:ext>
            </a:extLst>
          </p:cNvPr>
          <p:cNvSpPr txBox="1"/>
          <p:nvPr/>
        </p:nvSpPr>
        <p:spPr>
          <a:xfrm>
            <a:off x="2698404" y="3429000"/>
            <a:ext cx="2386208" cy="851297"/>
          </a:xfrm>
          <a:prstGeom prst="round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534D62F-3CFF-4EF4-8D9E-371249E987E1}"/>
              </a:ext>
            </a:extLst>
          </p:cNvPr>
          <p:cNvSpPr txBox="1"/>
          <p:nvPr/>
        </p:nvSpPr>
        <p:spPr>
          <a:xfrm>
            <a:off x="6947769" y="3395833"/>
            <a:ext cx="3918560" cy="851297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Environment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AF12059-30DE-4E29-B598-A83D59ED5698}"/>
              </a:ext>
            </a:extLst>
          </p:cNvPr>
          <p:cNvGrpSpPr/>
          <p:nvPr/>
        </p:nvGrpSpPr>
        <p:grpSpPr>
          <a:xfrm>
            <a:off x="3448633" y="1507183"/>
            <a:ext cx="1480666" cy="1474237"/>
            <a:chOff x="1524581" y="5289622"/>
            <a:chExt cx="971074" cy="971074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8218BA77-82FB-4678-A195-DEB80D65598D}"/>
                </a:ext>
              </a:extLst>
            </p:cNvPr>
            <p:cNvSpPr/>
            <p:nvPr/>
          </p:nvSpPr>
          <p:spPr>
            <a:xfrm>
              <a:off x="1524581" y="5289622"/>
              <a:ext cx="971074" cy="971074"/>
            </a:xfrm>
            <a:prstGeom prst="ellipse">
              <a:avLst/>
            </a:prstGeom>
            <a:solidFill>
              <a:srgbClr val="54B5B5"/>
            </a:solidFill>
            <a:ln w="12700">
              <a:solidFill>
                <a:schemeClr val="tx1"/>
              </a:solidFill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0" name="TextBox 60">
              <a:extLst>
                <a:ext uri="{FF2B5EF4-FFF2-40B4-BE49-F238E27FC236}">
                  <a16:creationId xmlns:a16="http://schemas.microsoft.com/office/drawing/2014/main" id="{5BE3B3C1-D1B1-468C-A019-9937ED67C974}"/>
                </a:ext>
              </a:extLst>
            </p:cNvPr>
            <p:cNvSpPr txBox="1"/>
            <p:nvPr/>
          </p:nvSpPr>
          <p:spPr>
            <a:xfrm>
              <a:off x="1751729" y="5574597"/>
              <a:ext cx="588525" cy="475384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3200" b="1" dirty="0">
                  <a:solidFill>
                    <a:schemeClr val="bg1"/>
                  </a:solidFill>
                  <a:latin typeface="Franklin Gothic Book" panose="020B0503020102020204" pitchFamily="34" charset="0"/>
                </a:rPr>
                <a:t>Mo</a:t>
              </a:r>
            </a:p>
          </p:txBody>
        </p:sp>
      </p:grpSp>
      <p:sp>
        <p:nvSpPr>
          <p:cNvPr id="11" name="Oval 10">
            <a:extLst>
              <a:ext uri="{FF2B5EF4-FFF2-40B4-BE49-F238E27FC236}">
                <a16:creationId xmlns:a16="http://schemas.microsoft.com/office/drawing/2014/main" id="{F8EDF971-BEE4-44EA-BF2A-7A090F844EB4}"/>
              </a:ext>
            </a:extLst>
          </p:cNvPr>
          <p:cNvSpPr/>
          <p:nvPr/>
        </p:nvSpPr>
        <p:spPr>
          <a:xfrm>
            <a:off x="7338692" y="5252607"/>
            <a:ext cx="1283360" cy="1269584"/>
          </a:xfrm>
          <a:prstGeom prst="ellipse">
            <a:avLst/>
          </a:prstGeom>
          <a:solidFill>
            <a:srgbClr val="E06633"/>
          </a:solidFill>
          <a:ln w="12700">
            <a:solidFill>
              <a:schemeClr val="tx1"/>
            </a:solidFill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6" name="TextBox 65">
            <a:extLst>
              <a:ext uri="{FF2B5EF4-FFF2-40B4-BE49-F238E27FC236}">
                <a16:creationId xmlns:a16="http://schemas.microsoft.com/office/drawing/2014/main" id="{BB94C92A-6538-4AF3-9915-CD066CA1E7E7}"/>
              </a:ext>
            </a:extLst>
          </p:cNvPr>
          <p:cNvSpPr txBox="1"/>
          <p:nvPr/>
        </p:nvSpPr>
        <p:spPr>
          <a:xfrm>
            <a:off x="7669562" y="5601146"/>
            <a:ext cx="534002" cy="530535"/>
          </a:xfrm>
          <a:prstGeom prst="rect">
            <a:avLst/>
          </a:prstGeom>
          <a:noFill/>
          <a:ln w="12700">
            <a:noFill/>
          </a:ln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Fe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5982F84-2A0E-4204-9149-08A5C1247A00}"/>
              </a:ext>
            </a:extLst>
          </p:cNvPr>
          <p:cNvGrpSpPr/>
          <p:nvPr/>
        </p:nvGrpSpPr>
        <p:grpSpPr>
          <a:xfrm>
            <a:off x="8003700" y="1989326"/>
            <a:ext cx="1175224" cy="1101629"/>
            <a:chOff x="3452472" y="1690382"/>
            <a:chExt cx="790852" cy="790852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EBE4C48B-24CC-4DFA-9337-96AFB28AA16A}"/>
                </a:ext>
              </a:extLst>
            </p:cNvPr>
            <p:cNvSpPr/>
            <p:nvPr/>
          </p:nvSpPr>
          <p:spPr>
            <a:xfrm>
              <a:off x="3452472" y="1690382"/>
              <a:ext cx="790852" cy="790852"/>
            </a:xfrm>
            <a:prstGeom prst="ellipse">
              <a:avLst/>
            </a:prstGeom>
            <a:solidFill>
              <a:srgbClr val="A6A6AB"/>
            </a:solidFill>
            <a:ln w="12700">
              <a:solidFill>
                <a:schemeClr val="tx1"/>
              </a:solidFill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9" name="TextBox 47">
              <a:extLst>
                <a:ext uri="{FF2B5EF4-FFF2-40B4-BE49-F238E27FC236}">
                  <a16:creationId xmlns:a16="http://schemas.microsoft.com/office/drawing/2014/main" id="{203B8068-F538-489A-800A-EEB31BC57130}"/>
                </a:ext>
              </a:extLst>
            </p:cNvPr>
            <p:cNvSpPr txBox="1"/>
            <p:nvPr/>
          </p:nvSpPr>
          <p:spPr>
            <a:xfrm>
              <a:off x="3715535" y="1878069"/>
              <a:ext cx="264725" cy="415479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3200" b="1" dirty="0">
                  <a:solidFill>
                    <a:schemeClr val="bg1"/>
                  </a:solidFill>
                  <a:latin typeface="Franklin Gothic Book" panose="020B0503020102020204" pitchFamily="34" charset="0"/>
                </a:rPr>
                <a:t>V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3221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Mountain scenery with tea fields">
            <a:extLst>
              <a:ext uri="{FF2B5EF4-FFF2-40B4-BE49-F238E27FC236}">
                <a16:creationId xmlns:a16="http://schemas.microsoft.com/office/drawing/2014/main" id="{E77999EB-8E77-4AB5-B88C-2389BD3D6B1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77"/>
          <a:stretch/>
        </p:blipFill>
        <p:spPr>
          <a:xfrm>
            <a:off x="-67784" y="0"/>
            <a:ext cx="12327568" cy="687937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E96DD6FF-E9C3-4853-AA64-D8B731827CF8}"/>
              </a:ext>
            </a:extLst>
          </p:cNvPr>
          <p:cNvGrpSpPr/>
          <p:nvPr/>
        </p:nvGrpSpPr>
        <p:grpSpPr>
          <a:xfrm>
            <a:off x="4690998" y="189586"/>
            <a:ext cx="6976997" cy="6342737"/>
            <a:chOff x="2787429" y="404637"/>
            <a:chExt cx="6607531" cy="6159490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DF5E8E14-BA49-478E-A01A-D28476373D69}"/>
                </a:ext>
              </a:extLst>
            </p:cNvPr>
            <p:cNvSpPr/>
            <p:nvPr/>
          </p:nvSpPr>
          <p:spPr>
            <a:xfrm>
              <a:off x="6188935" y="404637"/>
              <a:ext cx="1308970" cy="926926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N</a:t>
              </a:r>
              <a:r>
                <a:rPr lang="en-US" sz="4000" b="1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AC0A1654-CE14-4E84-8D35-819578B25288}"/>
                </a:ext>
              </a:extLst>
            </p:cNvPr>
            <p:cNvSpPr/>
            <p:nvPr/>
          </p:nvSpPr>
          <p:spPr>
            <a:xfrm>
              <a:off x="4243626" y="2951804"/>
              <a:ext cx="1632559" cy="92692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NH</a:t>
              </a:r>
              <a:r>
                <a:rPr lang="en-US" sz="4000" b="1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F5E20DA0-4995-4C38-854E-1FF3787CE007}"/>
                </a:ext>
              </a:extLst>
            </p:cNvPr>
            <p:cNvSpPr/>
            <p:nvPr/>
          </p:nvSpPr>
          <p:spPr>
            <a:xfrm>
              <a:off x="7762401" y="2987551"/>
              <a:ext cx="1632559" cy="92692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NO</a:t>
              </a:r>
              <a:r>
                <a:rPr lang="en-US" sz="4000" b="1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810C521C-D985-4F90-A055-6CDCBAF31C5E}"/>
                </a:ext>
              </a:extLst>
            </p:cNvPr>
            <p:cNvSpPr/>
            <p:nvPr/>
          </p:nvSpPr>
          <p:spPr>
            <a:xfrm>
              <a:off x="2787429" y="5781296"/>
              <a:ext cx="4381222" cy="782831"/>
            </a:xfrm>
            <a:prstGeom prst="roundRect">
              <a:avLst/>
            </a:prstGeom>
            <a:solidFill>
              <a:schemeClr val="accent6">
                <a:lumMod val="50000"/>
              </a:schemeClr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Biomolecules</a:t>
              </a:r>
            </a:p>
          </p:txBody>
        </p:sp>
        <p:sp>
          <p:nvSpPr>
            <p:cNvPr id="28" name="Arrow: Down 27">
              <a:extLst>
                <a:ext uri="{FF2B5EF4-FFF2-40B4-BE49-F238E27FC236}">
                  <a16:creationId xmlns:a16="http://schemas.microsoft.com/office/drawing/2014/main" id="{2B89917E-4296-4383-AB43-B88BB1C930B5}"/>
                </a:ext>
              </a:extLst>
            </p:cNvPr>
            <p:cNvSpPr/>
            <p:nvPr/>
          </p:nvSpPr>
          <p:spPr>
            <a:xfrm rot="2244561">
              <a:off x="5514074" y="1331117"/>
              <a:ext cx="523626" cy="1550904"/>
            </a:xfrm>
            <a:prstGeom prst="down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Arrow: Down 32">
              <a:extLst>
                <a:ext uri="{FF2B5EF4-FFF2-40B4-BE49-F238E27FC236}">
                  <a16:creationId xmlns:a16="http://schemas.microsoft.com/office/drawing/2014/main" id="{172A8537-06D2-4663-95CF-862CFF03AACD}"/>
                </a:ext>
              </a:extLst>
            </p:cNvPr>
            <p:cNvSpPr/>
            <p:nvPr/>
          </p:nvSpPr>
          <p:spPr>
            <a:xfrm rot="9141203">
              <a:off x="7599675" y="1238380"/>
              <a:ext cx="284164" cy="1736380"/>
            </a:xfrm>
            <a:prstGeom prst="downArrow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Arrow: Down 36">
              <a:extLst>
                <a:ext uri="{FF2B5EF4-FFF2-40B4-BE49-F238E27FC236}">
                  <a16:creationId xmlns:a16="http://schemas.microsoft.com/office/drawing/2014/main" id="{D7E91D9B-6B83-46A2-BC4C-148FD38C9E1C}"/>
                </a:ext>
              </a:extLst>
            </p:cNvPr>
            <p:cNvSpPr/>
            <p:nvPr/>
          </p:nvSpPr>
          <p:spPr>
            <a:xfrm rot="5400000">
              <a:off x="6682540" y="2574083"/>
              <a:ext cx="262653" cy="1435734"/>
            </a:xfrm>
            <a:prstGeom prst="downArrow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Arrow: Down 37">
              <a:extLst>
                <a:ext uri="{FF2B5EF4-FFF2-40B4-BE49-F238E27FC236}">
                  <a16:creationId xmlns:a16="http://schemas.microsoft.com/office/drawing/2014/main" id="{F604AA10-E7C4-4DD6-8110-DE61C5EFB5CF}"/>
                </a:ext>
              </a:extLst>
            </p:cNvPr>
            <p:cNvSpPr/>
            <p:nvPr/>
          </p:nvSpPr>
          <p:spPr>
            <a:xfrm rot="10800000">
              <a:off x="4732240" y="4014037"/>
              <a:ext cx="279151" cy="1554757"/>
            </a:xfrm>
            <a:prstGeom prst="downArrow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Arrow: Down 38">
              <a:extLst>
                <a:ext uri="{FF2B5EF4-FFF2-40B4-BE49-F238E27FC236}">
                  <a16:creationId xmlns:a16="http://schemas.microsoft.com/office/drawing/2014/main" id="{604D9494-F970-44D3-8826-58000DE2189F}"/>
                </a:ext>
              </a:extLst>
            </p:cNvPr>
            <p:cNvSpPr/>
            <p:nvPr/>
          </p:nvSpPr>
          <p:spPr>
            <a:xfrm>
              <a:off x="5053271" y="4091232"/>
              <a:ext cx="279151" cy="1554757"/>
            </a:xfrm>
            <a:prstGeom prst="downArrow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Arrow: Down 39">
              <a:extLst>
                <a:ext uri="{FF2B5EF4-FFF2-40B4-BE49-F238E27FC236}">
                  <a16:creationId xmlns:a16="http://schemas.microsoft.com/office/drawing/2014/main" id="{B8888253-6F75-4AE8-BF0F-49C2F0189ECF}"/>
                </a:ext>
              </a:extLst>
            </p:cNvPr>
            <p:cNvSpPr/>
            <p:nvPr/>
          </p:nvSpPr>
          <p:spPr>
            <a:xfrm rot="16200000">
              <a:off x="6751661" y="2902542"/>
              <a:ext cx="262653" cy="1435734"/>
            </a:xfrm>
            <a:prstGeom prst="downArrow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F78AD39-4A79-48A9-92B8-BB34EF52B169}"/>
              </a:ext>
            </a:extLst>
          </p:cNvPr>
          <p:cNvSpPr txBox="1"/>
          <p:nvPr/>
        </p:nvSpPr>
        <p:spPr>
          <a:xfrm>
            <a:off x="2725162" y="423632"/>
            <a:ext cx="49009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Nitrogen Fixation makes nitrogen available to life!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49E9608-5865-4B40-9A4B-E69A492922F8}"/>
              </a:ext>
            </a:extLst>
          </p:cNvPr>
          <p:cNvSpPr/>
          <p:nvPr/>
        </p:nvSpPr>
        <p:spPr>
          <a:xfrm>
            <a:off x="278991" y="1454234"/>
            <a:ext cx="5065444" cy="147244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N-fixation is accomplished by a single family of enzymes: </a:t>
            </a:r>
          </a:p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Nitrogenases</a:t>
            </a:r>
            <a:endParaRPr lang="en-US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36DB840-3B1E-4819-BD5E-16842234F565}"/>
              </a:ext>
            </a:extLst>
          </p:cNvPr>
          <p:cNvSpPr txBox="1"/>
          <p:nvPr/>
        </p:nvSpPr>
        <p:spPr>
          <a:xfrm>
            <a:off x="278991" y="3014552"/>
            <a:ext cx="4704146" cy="3742492"/>
          </a:xfrm>
          <a:prstGeom prst="star10">
            <a:avLst>
              <a:gd name="adj" fmla="val 29839"/>
              <a:gd name="hf" fmla="val 105146"/>
            </a:avLst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Without Nitrogenases, we would not have life as we know it!</a:t>
            </a:r>
          </a:p>
        </p:txBody>
      </p:sp>
    </p:spTree>
    <p:extLst>
      <p:ext uri="{BB962C8B-B14F-4D97-AF65-F5344CB8AC3E}">
        <p14:creationId xmlns:p14="http://schemas.microsoft.com/office/powerpoint/2010/main" val="32784413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7DBCAFB-18F4-4D7B-81EB-4CF0B7E5C1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589494">
            <a:off x="-860290" y="1671012"/>
            <a:ext cx="4377609" cy="455827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2BD0791-B211-4D68-A0B5-D1C34D185403}"/>
              </a:ext>
            </a:extLst>
          </p:cNvPr>
          <p:cNvSpPr/>
          <p:nvPr/>
        </p:nvSpPr>
        <p:spPr>
          <a:xfrm>
            <a:off x="3726553" y="1682134"/>
            <a:ext cx="1174489" cy="1188781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H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03ADD8B-28E9-48A7-A0CA-2CEC3DA46B5C}"/>
              </a:ext>
            </a:extLst>
          </p:cNvPr>
          <p:cNvSpPr/>
          <p:nvPr/>
        </p:nvSpPr>
        <p:spPr>
          <a:xfrm>
            <a:off x="4891939" y="1682134"/>
            <a:ext cx="1183779" cy="1188781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H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052DEA6-28C5-4183-ABF4-315863774DCD}"/>
              </a:ext>
            </a:extLst>
          </p:cNvPr>
          <p:cNvSpPr/>
          <p:nvPr/>
        </p:nvSpPr>
        <p:spPr>
          <a:xfrm>
            <a:off x="3454121" y="3051416"/>
            <a:ext cx="1391044" cy="1797471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K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4FC96D2-A6E5-43DE-BED1-4D98C215DB57}"/>
              </a:ext>
            </a:extLst>
          </p:cNvPr>
          <p:cNvSpPr/>
          <p:nvPr/>
        </p:nvSpPr>
        <p:spPr>
          <a:xfrm>
            <a:off x="4841684" y="2884252"/>
            <a:ext cx="1470882" cy="1736216"/>
          </a:xfrm>
          <a:prstGeom prst="roundRect">
            <a:avLst/>
          </a:prstGeom>
          <a:solidFill>
            <a:srgbClr val="008080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D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A63D31B-CE47-4261-868E-60D94DA4DA5F}"/>
              </a:ext>
            </a:extLst>
          </p:cNvPr>
          <p:cNvSpPr/>
          <p:nvPr/>
        </p:nvSpPr>
        <p:spPr>
          <a:xfrm>
            <a:off x="4929236" y="2994984"/>
            <a:ext cx="535716" cy="561888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CA704CD-9F8A-476C-A986-9BED527228B1}"/>
              </a:ext>
            </a:extLst>
          </p:cNvPr>
          <p:cNvSpPr txBox="1"/>
          <p:nvPr/>
        </p:nvSpPr>
        <p:spPr>
          <a:xfrm>
            <a:off x="7161090" y="4866019"/>
            <a:ext cx="480285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 most common form of nitrogenase has a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Molybdenum atom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in the cofactor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5D1DB79-9135-400F-8A04-E86862024386}"/>
              </a:ext>
            </a:extLst>
          </p:cNvPr>
          <p:cNvSpPr txBox="1"/>
          <p:nvPr/>
        </p:nvSpPr>
        <p:spPr>
          <a:xfrm>
            <a:off x="6574306" y="1963614"/>
            <a:ext cx="7029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32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4FFE941-BFD0-4046-9BE8-0B60B581805A}"/>
              </a:ext>
            </a:extLst>
          </p:cNvPr>
          <p:cNvSpPr txBox="1"/>
          <p:nvPr/>
        </p:nvSpPr>
        <p:spPr>
          <a:xfrm>
            <a:off x="5914532" y="5430463"/>
            <a:ext cx="12493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NH</a:t>
            </a:r>
            <a:r>
              <a:rPr lang="en-US" sz="32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2" name="Arrow: Curved Left 21">
            <a:extLst>
              <a:ext uri="{FF2B5EF4-FFF2-40B4-BE49-F238E27FC236}">
                <a16:creationId xmlns:a16="http://schemas.microsoft.com/office/drawing/2014/main" id="{9ABC3C84-EF1E-4C28-B3DF-F610D4394740}"/>
              </a:ext>
            </a:extLst>
          </p:cNvPr>
          <p:cNvSpPr/>
          <p:nvPr/>
        </p:nvSpPr>
        <p:spPr>
          <a:xfrm rot="530323" flipH="1">
            <a:off x="5067865" y="2027408"/>
            <a:ext cx="1139639" cy="4001556"/>
          </a:xfrm>
          <a:prstGeom prst="curvedLeftArrow">
            <a:avLst>
              <a:gd name="adj1" fmla="val 14320"/>
              <a:gd name="adj2" fmla="val 65805"/>
              <a:gd name="adj3" fmla="val 21120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A942454E-656D-4AA6-BE38-FD8AB995175B}"/>
              </a:ext>
            </a:extLst>
          </p:cNvPr>
          <p:cNvCxnSpPr>
            <a:cxnSpLocks/>
            <a:stCxn id="11" idx="6"/>
          </p:cNvCxnSpPr>
          <p:nvPr/>
        </p:nvCxnSpPr>
        <p:spPr>
          <a:xfrm flipV="1">
            <a:off x="5464952" y="2726897"/>
            <a:ext cx="2619923" cy="54903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Arrow: Left 26">
            <a:extLst>
              <a:ext uri="{FF2B5EF4-FFF2-40B4-BE49-F238E27FC236}">
                <a16:creationId xmlns:a16="http://schemas.microsoft.com/office/drawing/2014/main" id="{E7E8B6C9-8687-4F42-B7C7-4782DBD8C46B}"/>
              </a:ext>
            </a:extLst>
          </p:cNvPr>
          <p:cNvSpPr/>
          <p:nvPr/>
        </p:nvSpPr>
        <p:spPr>
          <a:xfrm rot="10800000">
            <a:off x="2878939" y="2608998"/>
            <a:ext cx="669419" cy="615781"/>
          </a:xfrm>
          <a:prstGeom prst="lef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C8F6630-D2D0-4404-B0A6-8B542769EE15}"/>
              </a:ext>
            </a:extLst>
          </p:cNvPr>
          <p:cNvSpPr txBox="1"/>
          <p:nvPr/>
        </p:nvSpPr>
        <p:spPr>
          <a:xfrm>
            <a:off x="629383" y="182699"/>
            <a:ext cx="1085893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Nitrogenase is the only enzyme that catalyzes the very difficult reaction of N</a:t>
            </a:r>
            <a:r>
              <a:rPr lang="en-US" sz="2800" baseline="-25000" dirty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to NH</a:t>
            </a:r>
            <a:r>
              <a:rPr lang="en-US" sz="28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911C1192-35C4-4593-A8AF-EA4785AE6DBE}"/>
              </a:ext>
            </a:extLst>
          </p:cNvPr>
          <p:cNvGrpSpPr/>
          <p:nvPr/>
        </p:nvGrpSpPr>
        <p:grpSpPr>
          <a:xfrm>
            <a:off x="8960182" y="3203421"/>
            <a:ext cx="1480666" cy="1417048"/>
            <a:chOff x="8713096" y="4554241"/>
            <a:chExt cx="1480666" cy="1474237"/>
          </a:xfrm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6C3B5C38-1B2F-400B-AFB9-C92183B098DA}"/>
                </a:ext>
              </a:extLst>
            </p:cNvPr>
            <p:cNvSpPr/>
            <p:nvPr/>
          </p:nvSpPr>
          <p:spPr>
            <a:xfrm>
              <a:off x="8713096" y="4554241"/>
              <a:ext cx="1480666" cy="1474237"/>
            </a:xfrm>
            <a:prstGeom prst="ellipse">
              <a:avLst/>
            </a:prstGeom>
            <a:solidFill>
              <a:srgbClr val="54B5B5"/>
            </a:solidFill>
            <a:ln w="12700">
              <a:solidFill>
                <a:schemeClr val="tx1"/>
              </a:solidFill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33" name="TextBox 60">
              <a:extLst>
                <a:ext uri="{FF2B5EF4-FFF2-40B4-BE49-F238E27FC236}">
                  <a16:creationId xmlns:a16="http://schemas.microsoft.com/office/drawing/2014/main" id="{8703C2A1-BEBD-411A-BD64-6B7D1DFD04AB}"/>
                </a:ext>
              </a:extLst>
            </p:cNvPr>
            <p:cNvSpPr txBox="1"/>
            <p:nvPr/>
          </p:nvSpPr>
          <p:spPr>
            <a:xfrm>
              <a:off x="9087784" y="4987171"/>
              <a:ext cx="731290" cy="608375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Franklin Gothic Book" panose="020B0503020102020204" pitchFamily="34" charset="0"/>
                </a:rPr>
                <a:t>Mo</a:t>
              </a:r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F38A4A56-7300-4EF3-B948-71C085C79083}"/>
              </a:ext>
            </a:extLst>
          </p:cNvPr>
          <p:cNvSpPr txBox="1"/>
          <p:nvPr/>
        </p:nvSpPr>
        <p:spPr>
          <a:xfrm>
            <a:off x="8185313" y="2474441"/>
            <a:ext cx="3030405" cy="523220"/>
          </a:xfrm>
          <a:prstGeom prst="rect">
            <a:avLst/>
          </a:prstGeom>
          <a:solidFill>
            <a:srgbClr val="FFFF00"/>
          </a:solidFill>
          <a:ln w="190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Metal cofactor!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0C9C387-802C-4BE7-9C42-432D107F4FF0}"/>
              </a:ext>
            </a:extLst>
          </p:cNvPr>
          <p:cNvSpPr txBox="1"/>
          <p:nvPr/>
        </p:nvSpPr>
        <p:spPr>
          <a:xfrm>
            <a:off x="7664522" y="1514257"/>
            <a:ext cx="38877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Does so by using a metal cofactor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D0421EDB-4F82-4EC1-964A-9C9C02E99F1B}"/>
              </a:ext>
            </a:extLst>
          </p:cNvPr>
          <p:cNvSpPr/>
          <p:nvPr/>
        </p:nvSpPr>
        <p:spPr>
          <a:xfrm>
            <a:off x="559165" y="1605365"/>
            <a:ext cx="2209095" cy="265087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9984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28083B2-A947-4B63-A816-64EB54CDDB56}"/>
              </a:ext>
            </a:extLst>
          </p:cNvPr>
          <p:cNvSpPr txBox="1"/>
          <p:nvPr/>
        </p:nvSpPr>
        <p:spPr>
          <a:xfrm>
            <a:off x="7448363" y="1920546"/>
            <a:ext cx="4421569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Alternatives also have an extra protein subunit!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 G subunit is essential to the N2–reducing ability of the alternatives…but not for Mo-nitrogenase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Waugh et al., 1995)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Same reaction, different metals…how and why?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AutoShape 2" descr="Nitrogenase">
            <a:extLst>
              <a:ext uri="{FF2B5EF4-FFF2-40B4-BE49-F238E27FC236}">
                <a16:creationId xmlns:a16="http://schemas.microsoft.com/office/drawing/2014/main" id="{E0E1804F-8E2D-43EE-8FD5-0832D65AEE1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924035" y="3835763"/>
            <a:ext cx="384256" cy="348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1A6B45A8-8B2C-4173-AA36-F765621D2EE7}"/>
              </a:ext>
            </a:extLst>
          </p:cNvPr>
          <p:cNvSpPr/>
          <p:nvPr/>
        </p:nvSpPr>
        <p:spPr>
          <a:xfrm>
            <a:off x="1092760" y="1477825"/>
            <a:ext cx="904021" cy="944029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H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4E654D82-CF70-4397-8D36-2EAC7C22A9C4}"/>
              </a:ext>
            </a:extLst>
          </p:cNvPr>
          <p:cNvSpPr/>
          <p:nvPr/>
        </p:nvSpPr>
        <p:spPr>
          <a:xfrm>
            <a:off x="1993492" y="1482766"/>
            <a:ext cx="904021" cy="944029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H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0720CBC1-83A6-4517-9EFA-E0B7F9A08B6E}"/>
              </a:ext>
            </a:extLst>
          </p:cNvPr>
          <p:cNvSpPr/>
          <p:nvPr/>
        </p:nvSpPr>
        <p:spPr>
          <a:xfrm>
            <a:off x="875197" y="2558387"/>
            <a:ext cx="1115057" cy="1115751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K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6C39D8DA-E053-4EA2-A29F-BD9576F3B657}"/>
              </a:ext>
            </a:extLst>
          </p:cNvPr>
          <p:cNvSpPr/>
          <p:nvPr/>
        </p:nvSpPr>
        <p:spPr>
          <a:xfrm>
            <a:off x="1988726" y="2432943"/>
            <a:ext cx="1115057" cy="1115751"/>
          </a:xfrm>
          <a:prstGeom prst="roundRect">
            <a:avLst/>
          </a:prstGeom>
          <a:solidFill>
            <a:srgbClr val="008080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D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907B15DF-FD7B-4403-A145-C61775D806C7}"/>
              </a:ext>
            </a:extLst>
          </p:cNvPr>
          <p:cNvSpPr/>
          <p:nvPr/>
        </p:nvSpPr>
        <p:spPr>
          <a:xfrm>
            <a:off x="2052176" y="2540483"/>
            <a:ext cx="408844" cy="348076"/>
          </a:xfrm>
          <a:prstGeom prst="ellipse">
            <a:avLst/>
          </a:prstGeom>
          <a:solidFill>
            <a:schemeClr val="bg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2F0DDB08-2D93-432B-AB30-F398DAB62940}"/>
              </a:ext>
            </a:extLst>
          </p:cNvPr>
          <p:cNvSpPr/>
          <p:nvPr/>
        </p:nvSpPr>
        <p:spPr>
          <a:xfrm>
            <a:off x="2651486" y="2208967"/>
            <a:ext cx="843130" cy="649326"/>
          </a:xfrm>
          <a:prstGeom prst="round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G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CFB25BF6-66C6-489D-8A21-EBDB60F4148A}"/>
              </a:ext>
            </a:extLst>
          </p:cNvPr>
          <p:cNvCxnSpPr>
            <a:cxnSpLocks/>
            <a:stCxn id="28" idx="4"/>
          </p:cNvCxnSpPr>
          <p:nvPr/>
        </p:nvCxnSpPr>
        <p:spPr>
          <a:xfrm flipH="1">
            <a:off x="2230251" y="2888559"/>
            <a:ext cx="26347" cy="1803355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oup 33">
            <a:extLst>
              <a:ext uri="{FF2B5EF4-FFF2-40B4-BE49-F238E27FC236}">
                <a16:creationId xmlns:a16="http://schemas.microsoft.com/office/drawing/2014/main" id="{F305EE50-59CB-4E45-81AB-E203787BED6C}"/>
              </a:ext>
            </a:extLst>
          </p:cNvPr>
          <p:cNvGrpSpPr/>
          <p:nvPr/>
        </p:nvGrpSpPr>
        <p:grpSpPr>
          <a:xfrm>
            <a:off x="1582240" y="4771801"/>
            <a:ext cx="1315273" cy="1206864"/>
            <a:chOff x="3431847" y="1491547"/>
            <a:chExt cx="790852" cy="790852"/>
          </a:xfrm>
        </p:grpSpPr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0483C251-9E24-4268-9C72-729A337E57A4}"/>
                </a:ext>
              </a:extLst>
            </p:cNvPr>
            <p:cNvSpPr/>
            <p:nvPr/>
          </p:nvSpPr>
          <p:spPr>
            <a:xfrm>
              <a:off x="3431847" y="1491547"/>
              <a:ext cx="790852" cy="790852"/>
            </a:xfrm>
            <a:prstGeom prst="ellipse">
              <a:avLst/>
            </a:prstGeom>
            <a:solidFill>
              <a:srgbClr val="A6A6AB"/>
            </a:solidFill>
            <a:ln w="12700">
              <a:solidFill>
                <a:schemeClr val="tx1"/>
              </a:solidFill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36" name="TextBox 47">
              <a:extLst>
                <a:ext uri="{FF2B5EF4-FFF2-40B4-BE49-F238E27FC236}">
                  <a16:creationId xmlns:a16="http://schemas.microsoft.com/office/drawing/2014/main" id="{6BFEF244-A8CE-4BE1-AA8E-5D6C720B5B2B}"/>
                </a:ext>
              </a:extLst>
            </p:cNvPr>
            <p:cNvSpPr txBox="1"/>
            <p:nvPr/>
          </p:nvSpPr>
          <p:spPr>
            <a:xfrm>
              <a:off x="3704964" y="1703398"/>
              <a:ext cx="264725" cy="415479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3200" b="1" dirty="0">
                  <a:solidFill>
                    <a:schemeClr val="bg1"/>
                  </a:solidFill>
                  <a:latin typeface="Franklin Gothic Book" panose="020B0503020102020204" pitchFamily="34" charset="0"/>
                </a:rPr>
                <a:t>V</a:t>
              </a:r>
            </a:p>
          </p:txBody>
        </p:sp>
      </p:grpSp>
      <p:sp>
        <p:nvSpPr>
          <p:cNvPr id="38" name="AutoShape 2" descr="Nitrogenase">
            <a:extLst>
              <a:ext uri="{FF2B5EF4-FFF2-40B4-BE49-F238E27FC236}">
                <a16:creationId xmlns:a16="http://schemas.microsoft.com/office/drawing/2014/main" id="{3789CBCA-138C-4E7D-8753-D0117A4556E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235764" y="3603796"/>
            <a:ext cx="384256" cy="348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65511812-1AAF-4FAA-BEF1-CBD1DE5B1A47}"/>
              </a:ext>
            </a:extLst>
          </p:cNvPr>
          <p:cNvSpPr/>
          <p:nvPr/>
        </p:nvSpPr>
        <p:spPr>
          <a:xfrm>
            <a:off x="4294952" y="2558387"/>
            <a:ext cx="1115057" cy="1115751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K</a:t>
            </a: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9E2F0DD2-2099-4A5D-B2D4-3CF914FA4F23}"/>
              </a:ext>
            </a:extLst>
          </p:cNvPr>
          <p:cNvSpPr/>
          <p:nvPr/>
        </p:nvSpPr>
        <p:spPr>
          <a:xfrm>
            <a:off x="5408481" y="2432943"/>
            <a:ext cx="1115057" cy="1115751"/>
          </a:xfrm>
          <a:prstGeom prst="roundRect">
            <a:avLst/>
          </a:prstGeom>
          <a:solidFill>
            <a:srgbClr val="008080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D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4381068B-30F4-4F6A-8383-F65067CFBE2F}"/>
              </a:ext>
            </a:extLst>
          </p:cNvPr>
          <p:cNvSpPr/>
          <p:nvPr/>
        </p:nvSpPr>
        <p:spPr>
          <a:xfrm>
            <a:off x="5475986" y="2560105"/>
            <a:ext cx="408844" cy="348076"/>
          </a:xfrm>
          <a:prstGeom prst="ellipse">
            <a:avLst/>
          </a:prstGeom>
          <a:solidFill>
            <a:schemeClr val="accent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73C14D5A-AA12-4226-89A8-36DFE207555E}"/>
              </a:ext>
            </a:extLst>
          </p:cNvPr>
          <p:cNvCxnSpPr>
            <a:cxnSpLocks/>
          </p:cNvCxnSpPr>
          <p:nvPr/>
        </p:nvCxnSpPr>
        <p:spPr>
          <a:xfrm>
            <a:off x="5680408" y="2910931"/>
            <a:ext cx="0" cy="178098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Oval 51">
            <a:extLst>
              <a:ext uri="{FF2B5EF4-FFF2-40B4-BE49-F238E27FC236}">
                <a16:creationId xmlns:a16="http://schemas.microsoft.com/office/drawing/2014/main" id="{D053D2F9-D669-4D87-8987-4ADFA2D0DADD}"/>
              </a:ext>
            </a:extLst>
          </p:cNvPr>
          <p:cNvSpPr/>
          <p:nvPr/>
        </p:nvSpPr>
        <p:spPr>
          <a:xfrm>
            <a:off x="4997546" y="4817358"/>
            <a:ext cx="1305529" cy="1206864"/>
          </a:xfrm>
          <a:prstGeom prst="ellipse">
            <a:avLst/>
          </a:prstGeom>
          <a:solidFill>
            <a:srgbClr val="E06633"/>
          </a:solidFill>
          <a:ln w="12700">
            <a:solidFill>
              <a:schemeClr val="tx1"/>
            </a:solidFill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3" name="TextBox 65">
            <a:extLst>
              <a:ext uri="{FF2B5EF4-FFF2-40B4-BE49-F238E27FC236}">
                <a16:creationId xmlns:a16="http://schemas.microsoft.com/office/drawing/2014/main" id="{65BB9BAC-618C-4706-AD0B-BBA173D5103E}"/>
              </a:ext>
            </a:extLst>
          </p:cNvPr>
          <p:cNvSpPr txBox="1"/>
          <p:nvPr/>
        </p:nvSpPr>
        <p:spPr>
          <a:xfrm>
            <a:off x="5350828" y="5095092"/>
            <a:ext cx="534002" cy="530535"/>
          </a:xfrm>
          <a:prstGeom prst="rect">
            <a:avLst/>
          </a:prstGeom>
          <a:noFill/>
          <a:ln w="12700">
            <a:noFill/>
          </a:ln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Fe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EA91EC02-AA0C-41BF-94A0-1D019089A309}"/>
              </a:ext>
            </a:extLst>
          </p:cNvPr>
          <p:cNvSpPr txBox="1"/>
          <p:nvPr/>
        </p:nvSpPr>
        <p:spPr>
          <a:xfrm>
            <a:off x="678360" y="190005"/>
            <a:ext cx="1110217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two later-evolved, alternate nitrogenases have a different metal in their cofactor</a:t>
            </a:r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62FD108C-92CF-41EF-B223-2D202D5FCF28}"/>
              </a:ext>
            </a:extLst>
          </p:cNvPr>
          <p:cNvSpPr/>
          <p:nvPr/>
        </p:nvSpPr>
        <p:spPr>
          <a:xfrm>
            <a:off x="4513594" y="1477825"/>
            <a:ext cx="904021" cy="944029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H</a:t>
            </a: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8F6B89E7-E098-43ED-84F3-8D0E66DA5CBC}"/>
              </a:ext>
            </a:extLst>
          </p:cNvPr>
          <p:cNvSpPr/>
          <p:nvPr/>
        </p:nvSpPr>
        <p:spPr>
          <a:xfrm>
            <a:off x="5414326" y="1482766"/>
            <a:ext cx="904021" cy="944029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H</a:t>
            </a: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CA016571-4BCA-45D6-8921-8FB49C6CBDCE}"/>
              </a:ext>
            </a:extLst>
          </p:cNvPr>
          <p:cNvSpPr/>
          <p:nvPr/>
        </p:nvSpPr>
        <p:spPr>
          <a:xfrm>
            <a:off x="6163175" y="2152199"/>
            <a:ext cx="843130" cy="649326"/>
          </a:xfrm>
          <a:prstGeom prst="round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G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55E5FABB-16A4-4345-887C-15291C1EC090}"/>
              </a:ext>
            </a:extLst>
          </p:cNvPr>
          <p:cNvSpPr txBox="1"/>
          <p:nvPr/>
        </p:nvSpPr>
        <p:spPr>
          <a:xfrm>
            <a:off x="1295536" y="6058552"/>
            <a:ext cx="186942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Vanadium</a:t>
            </a:r>
            <a:endParaRPr lang="en-US" sz="2800" dirty="0"/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08063043-E516-44C5-966F-45A6420001A1}"/>
              </a:ext>
            </a:extLst>
          </p:cNvPr>
          <p:cNvSpPr txBox="1"/>
          <p:nvPr/>
        </p:nvSpPr>
        <p:spPr>
          <a:xfrm>
            <a:off x="4997547" y="6058552"/>
            <a:ext cx="143583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Iron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7E210963-3DBD-4DB8-AF5E-0790DD53B284}"/>
              </a:ext>
            </a:extLst>
          </p:cNvPr>
          <p:cNvSpPr txBox="1"/>
          <p:nvPr/>
        </p:nvSpPr>
        <p:spPr>
          <a:xfrm>
            <a:off x="9971755" y="6390299"/>
            <a:ext cx="248325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Garcia et al., 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2020</a:t>
            </a:r>
            <a:r>
              <a:rPr lang="en-US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9587472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39DBA63-7DFC-4059-AB96-4D09E0F5FA28}"/>
              </a:ext>
            </a:extLst>
          </p:cNvPr>
          <p:cNvSpPr txBox="1"/>
          <p:nvPr/>
        </p:nvSpPr>
        <p:spPr>
          <a:xfrm>
            <a:off x="983293" y="237313"/>
            <a:ext cx="106854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Does the G subunit play a role in conferring metal specificity to nitrogenases?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80A2D7A-D281-4137-88CE-E7E468E01231}"/>
              </a:ext>
            </a:extLst>
          </p:cNvPr>
          <p:cNvSpPr txBox="1"/>
          <p:nvPr/>
        </p:nvSpPr>
        <p:spPr>
          <a:xfrm>
            <a:off x="409361" y="4801154"/>
            <a:ext cx="71874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“Molecular fossil hunting” to reconstruct this series of biological events that occurred early in Earth’s history for this essential enzyme</a:t>
            </a:r>
          </a:p>
        </p:txBody>
      </p:sp>
      <p:sp>
        <p:nvSpPr>
          <p:cNvPr id="4" name="Arrow: Left 3">
            <a:extLst>
              <a:ext uri="{FF2B5EF4-FFF2-40B4-BE49-F238E27FC236}">
                <a16:creationId xmlns:a16="http://schemas.microsoft.com/office/drawing/2014/main" id="{09A9C3AC-C123-4F40-AE10-1CB97C772F7D}"/>
              </a:ext>
            </a:extLst>
          </p:cNvPr>
          <p:cNvSpPr/>
          <p:nvPr/>
        </p:nvSpPr>
        <p:spPr>
          <a:xfrm rot="10800000">
            <a:off x="7999227" y="2327064"/>
            <a:ext cx="1177446" cy="84484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Lightning Bolt 21">
            <a:extLst>
              <a:ext uri="{FF2B5EF4-FFF2-40B4-BE49-F238E27FC236}">
                <a16:creationId xmlns:a16="http://schemas.microsoft.com/office/drawing/2014/main" id="{D30A0683-C9BB-4D7F-A443-2F98828BDA8C}"/>
              </a:ext>
            </a:extLst>
          </p:cNvPr>
          <p:cNvSpPr/>
          <p:nvPr/>
        </p:nvSpPr>
        <p:spPr>
          <a:xfrm rot="20019064">
            <a:off x="3230729" y="2050613"/>
            <a:ext cx="1194840" cy="1250318"/>
          </a:xfrm>
          <a:prstGeom prst="lightningBol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F69B399-08A1-43E8-9DA7-5536924B2968}"/>
              </a:ext>
            </a:extLst>
          </p:cNvPr>
          <p:cNvSpPr txBox="1"/>
          <p:nvPr/>
        </p:nvSpPr>
        <p:spPr>
          <a:xfrm>
            <a:off x="9067041" y="2324162"/>
            <a:ext cx="24216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New metal usage??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092D309-75B6-4966-866C-42CB5C04249B}"/>
              </a:ext>
            </a:extLst>
          </p:cNvPr>
          <p:cNvSpPr txBox="1"/>
          <p:nvPr/>
        </p:nvSpPr>
        <p:spPr>
          <a:xfrm>
            <a:off x="2812022" y="3107880"/>
            <a:ext cx="20508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Evolution!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92813FA1-B633-4244-9D8D-328FB64967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3645" y="4269116"/>
            <a:ext cx="3771936" cy="2121714"/>
          </a:xfrm>
          <a:prstGeom prst="rect">
            <a:avLst/>
          </a:prstGeom>
        </p:spPr>
      </p:pic>
      <p:sp>
        <p:nvSpPr>
          <p:cNvPr id="49" name="AutoShape 2" descr="Nitrogenase">
            <a:extLst>
              <a:ext uri="{FF2B5EF4-FFF2-40B4-BE49-F238E27FC236}">
                <a16:creationId xmlns:a16="http://schemas.microsoft.com/office/drawing/2014/main" id="{7E892326-6931-4416-9755-5B507F783EB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790477" y="3845069"/>
            <a:ext cx="300466" cy="300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41F54CC1-4E73-4E4D-9ED9-8DA868609655}"/>
              </a:ext>
            </a:extLst>
          </p:cNvPr>
          <p:cNvSpPr/>
          <p:nvPr/>
        </p:nvSpPr>
        <p:spPr>
          <a:xfrm>
            <a:off x="686427" y="1726802"/>
            <a:ext cx="904021" cy="944029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H</a:t>
            </a:r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0F337CF6-96D3-4B10-AB1D-C861035EDF9C}"/>
              </a:ext>
            </a:extLst>
          </p:cNvPr>
          <p:cNvSpPr/>
          <p:nvPr/>
        </p:nvSpPr>
        <p:spPr>
          <a:xfrm>
            <a:off x="1587159" y="1731743"/>
            <a:ext cx="904021" cy="944029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H</a:t>
            </a:r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1D2A11C0-4941-4DC3-A619-378CA6D3C949}"/>
              </a:ext>
            </a:extLst>
          </p:cNvPr>
          <p:cNvSpPr/>
          <p:nvPr/>
        </p:nvSpPr>
        <p:spPr>
          <a:xfrm>
            <a:off x="468864" y="2807364"/>
            <a:ext cx="1115057" cy="1115751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K</a:t>
            </a: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79BBC855-27B1-4A02-B1C0-B92A0DA5A518}"/>
              </a:ext>
            </a:extLst>
          </p:cNvPr>
          <p:cNvSpPr/>
          <p:nvPr/>
        </p:nvSpPr>
        <p:spPr>
          <a:xfrm>
            <a:off x="1582393" y="2681920"/>
            <a:ext cx="1115057" cy="1115751"/>
          </a:xfrm>
          <a:prstGeom prst="roundRect">
            <a:avLst/>
          </a:prstGeom>
          <a:solidFill>
            <a:srgbClr val="008080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D</a:t>
            </a: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3131B8A4-F963-482B-B2F0-10F4C2252587}"/>
              </a:ext>
            </a:extLst>
          </p:cNvPr>
          <p:cNvSpPr/>
          <p:nvPr/>
        </p:nvSpPr>
        <p:spPr>
          <a:xfrm>
            <a:off x="1652052" y="2801216"/>
            <a:ext cx="408844" cy="348076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03AA9239-A38C-473F-89F5-3CBD8F75BCBC}"/>
              </a:ext>
            </a:extLst>
          </p:cNvPr>
          <p:cNvSpPr/>
          <p:nvPr/>
        </p:nvSpPr>
        <p:spPr>
          <a:xfrm>
            <a:off x="5194977" y="1720654"/>
            <a:ext cx="904021" cy="944029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H</a:t>
            </a:r>
          </a:p>
        </p:txBody>
      </p:sp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id="{22BF5CA4-A484-47B8-B973-72319C8D1EDB}"/>
              </a:ext>
            </a:extLst>
          </p:cNvPr>
          <p:cNvSpPr/>
          <p:nvPr/>
        </p:nvSpPr>
        <p:spPr>
          <a:xfrm>
            <a:off x="6095709" y="1725595"/>
            <a:ext cx="904021" cy="944029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H</a:t>
            </a:r>
          </a:p>
        </p:txBody>
      </p:sp>
      <p:sp>
        <p:nvSpPr>
          <p:cNvPr id="71" name="Rectangle: Rounded Corners 70">
            <a:extLst>
              <a:ext uri="{FF2B5EF4-FFF2-40B4-BE49-F238E27FC236}">
                <a16:creationId xmlns:a16="http://schemas.microsoft.com/office/drawing/2014/main" id="{4752D665-F013-4EC0-AF55-C81D1624D7CD}"/>
              </a:ext>
            </a:extLst>
          </p:cNvPr>
          <p:cNvSpPr/>
          <p:nvPr/>
        </p:nvSpPr>
        <p:spPr>
          <a:xfrm>
            <a:off x="4977414" y="2801216"/>
            <a:ext cx="1115057" cy="1115751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K</a:t>
            </a:r>
          </a:p>
        </p:txBody>
      </p:sp>
      <p:sp>
        <p:nvSpPr>
          <p:cNvPr id="72" name="Rectangle: Rounded Corners 71">
            <a:extLst>
              <a:ext uri="{FF2B5EF4-FFF2-40B4-BE49-F238E27FC236}">
                <a16:creationId xmlns:a16="http://schemas.microsoft.com/office/drawing/2014/main" id="{ED891113-2973-4686-A17B-07AAE199AFFE}"/>
              </a:ext>
            </a:extLst>
          </p:cNvPr>
          <p:cNvSpPr/>
          <p:nvPr/>
        </p:nvSpPr>
        <p:spPr>
          <a:xfrm>
            <a:off x="6090943" y="2675772"/>
            <a:ext cx="1115057" cy="1115751"/>
          </a:xfrm>
          <a:prstGeom prst="roundRect">
            <a:avLst/>
          </a:prstGeom>
          <a:solidFill>
            <a:srgbClr val="008080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D</a:t>
            </a:r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70EA289D-618E-4D1A-B722-6EFB8059EE11}"/>
              </a:ext>
            </a:extLst>
          </p:cNvPr>
          <p:cNvSpPr/>
          <p:nvPr/>
        </p:nvSpPr>
        <p:spPr>
          <a:xfrm>
            <a:off x="6174861" y="2719562"/>
            <a:ext cx="408844" cy="348076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1F689555-0E7D-4239-A4FB-04C99EFCE4F2}"/>
              </a:ext>
            </a:extLst>
          </p:cNvPr>
          <p:cNvSpPr/>
          <p:nvPr/>
        </p:nvSpPr>
        <p:spPr>
          <a:xfrm>
            <a:off x="6753703" y="2451796"/>
            <a:ext cx="843130" cy="649326"/>
          </a:xfrm>
          <a:prstGeom prst="round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G</a:t>
            </a:r>
          </a:p>
        </p:txBody>
      </p:sp>
    </p:spTree>
    <p:extLst>
      <p:ext uri="{BB962C8B-B14F-4D97-AF65-F5344CB8AC3E}">
        <p14:creationId xmlns:p14="http://schemas.microsoft.com/office/powerpoint/2010/main" val="22504347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AAF52B1-2B5A-439C-B2C9-AF2CD022C2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987" t="40395" r="12877" b="35185"/>
          <a:stretch/>
        </p:blipFill>
        <p:spPr>
          <a:xfrm>
            <a:off x="2960929" y="1803025"/>
            <a:ext cx="7561205" cy="3042627"/>
          </a:xfrm>
          <a:prstGeom prst="rect">
            <a:avLst/>
          </a:prstGeom>
        </p:spPr>
      </p:pic>
      <p:pic>
        <p:nvPicPr>
          <p:cNvPr id="7" name="Graphic 6" descr="Germ with solid fill">
            <a:extLst>
              <a:ext uri="{FF2B5EF4-FFF2-40B4-BE49-F238E27FC236}">
                <a16:creationId xmlns:a16="http://schemas.microsoft.com/office/drawing/2014/main" id="{B8491E07-0977-42DA-8684-CF30AA13BD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70894" y="3916657"/>
            <a:ext cx="914400" cy="914400"/>
          </a:xfrm>
          <a:prstGeom prst="rect">
            <a:avLst/>
          </a:prstGeom>
        </p:spPr>
      </p:pic>
      <p:pic>
        <p:nvPicPr>
          <p:cNvPr id="9" name="Graphic 8" descr="Germ with solid fill">
            <a:extLst>
              <a:ext uri="{FF2B5EF4-FFF2-40B4-BE49-F238E27FC236}">
                <a16:creationId xmlns:a16="http://schemas.microsoft.com/office/drawing/2014/main" id="{F47E6E0C-9932-4386-A4A2-5342321E48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309860" y="2950347"/>
            <a:ext cx="747985" cy="747985"/>
          </a:xfrm>
          <a:prstGeom prst="rect">
            <a:avLst/>
          </a:prstGeom>
        </p:spPr>
      </p:pic>
      <p:pic>
        <p:nvPicPr>
          <p:cNvPr id="11" name="Graphic 10" descr="Germ outline">
            <a:extLst>
              <a:ext uri="{FF2B5EF4-FFF2-40B4-BE49-F238E27FC236}">
                <a16:creationId xmlns:a16="http://schemas.microsoft.com/office/drawing/2014/main" id="{772C1933-787A-4F9B-AFD4-3F487A73898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403213" y="2042942"/>
            <a:ext cx="849762" cy="84976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AE7AFBF-8704-475F-9EEC-AC2C955FA06B}"/>
              </a:ext>
            </a:extLst>
          </p:cNvPr>
          <p:cNvSpPr txBox="1"/>
          <p:nvPr/>
        </p:nvSpPr>
        <p:spPr>
          <a:xfrm>
            <a:off x="699054" y="373031"/>
            <a:ext cx="1060933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We reconstructed the evolutionary path of the G subunit and inferred its ancestors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67F7800-3C01-4EA9-BCF5-77122B1EEE8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7273" r="94773">
                        <a14:foregroundMark x1="7045" y1="25278" x2="7273" y2="56944"/>
                        <a14:foregroundMark x1="7273" y1="56944" x2="10341" y2="72222"/>
                        <a14:foregroundMark x1="10341" y1="72222" x2="11477" y2="64167"/>
                        <a14:foregroundMark x1="17500" y1="15278" x2="17614" y2="26944"/>
                        <a14:foregroundMark x1="24773" y1="31944" x2="29659" y2="28889"/>
                        <a14:foregroundMark x1="33068" y1="31944" x2="33068" y2="40556"/>
                        <a14:foregroundMark x1="28182" y1="70000" x2="23409" y2="62778"/>
                        <a14:foregroundMark x1="23409" y1="62778" x2="19318" y2="80000"/>
                        <a14:foregroundMark x1="19318" y1="80000" x2="24432" y2="87222"/>
                        <a14:foregroundMark x1="24432" y1="87222" x2="28750" y2="78056"/>
                        <a14:foregroundMark x1="28750" y1="78056" x2="27727" y2="67500"/>
                        <a14:foregroundMark x1="77500" y1="65833" x2="71591" y2="69167"/>
                        <a14:foregroundMark x1="71591" y1="69167" x2="74091" y2="84444"/>
                        <a14:foregroundMark x1="74091" y1="84444" x2="81250" y2="80833"/>
                        <a14:foregroundMark x1="81250" y1="80833" x2="79432" y2="64722"/>
                        <a14:foregroundMark x1="79432" y1="64722" x2="76477" y2="66944"/>
                        <a14:foregroundMark x1="90682" y1="56111" x2="91136" y2="68611"/>
                        <a14:foregroundMark x1="94773" y1="65000" x2="93636" y2="67222"/>
                        <a14:foregroundMark x1="29205" y1="51667" x2="32841" y2="4305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669590">
            <a:off x="8397488" y="1756029"/>
            <a:ext cx="2620437" cy="1071997"/>
          </a:xfrm>
          <a:prstGeom prst="rect">
            <a:avLst/>
          </a:prstGeom>
        </p:spPr>
      </p:pic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89451A2F-7A68-4674-B162-A30753CA8BF6}"/>
              </a:ext>
            </a:extLst>
          </p:cNvPr>
          <p:cNvCxnSpPr>
            <a:cxnSpLocks/>
          </p:cNvCxnSpPr>
          <p:nvPr/>
        </p:nvCxnSpPr>
        <p:spPr>
          <a:xfrm flipV="1">
            <a:off x="2094742" y="2264507"/>
            <a:ext cx="1039358" cy="12812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F16A5DD8-A740-433E-8D29-FC27875653BF}"/>
              </a:ext>
            </a:extLst>
          </p:cNvPr>
          <p:cNvCxnSpPr>
            <a:cxnSpLocks/>
          </p:cNvCxnSpPr>
          <p:nvPr/>
        </p:nvCxnSpPr>
        <p:spPr>
          <a:xfrm flipV="1">
            <a:off x="1947422" y="2810516"/>
            <a:ext cx="1129745" cy="44456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77D93E17-A298-4146-A7EC-59FFABDCB4C8}"/>
              </a:ext>
            </a:extLst>
          </p:cNvPr>
          <p:cNvCxnSpPr>
            <a:cxnSpLocks/>
          </p:cNvCxnSpPr>
          <p:nvPr/>
        </p:nvCxnSpPr>
        <p:spPr>
          <a:xfrm flipV="1">
            <a:off x="1828094" y="3554284"/>
            <a:ext cx="1306006" cy="78252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BA7536D9-D9F5-4A99-90E8-C4FF1BBB3C2E}"/>
              </a:ext>
            </a:extLst>
          </p:cNvPr>
          <p:cNvSpPr txBox="1"/>
          <p:nvPr/>
        </p:nvSpPr>
        <p:spPr>
          <a:xfrm>
            <a:off x="9644012" y="6407063"/>
            <a:ext cx="27807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(Garcia &amp;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Kaçar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2019)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FA5F234D-59A6-4356-A451-589F028DDFD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358" t="64898" r="34413" b="30033"/>
          <a:stretch/>
        </p:blipFill>
        <p:spPr>
          <a:xfrm>
            <a:off x="2960929" y="4845652"/>
            <a:ext cx="6870490" cy="71945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8C31D6E-EB3D-475C-9E27-CF79E78A9F0E}"/>
              </a:ext>
            </a:extLst>
          </p:cNvPr>
          <p:cNvSpPr txBox="1"/>
          <p:nvPr/>
        </p:nvSpPr>
        <p:spPr>
          <a:xfrm>
            <a:off x="3012544" y="5613226"/>
            <a:ext cx="66951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In the process of computationally analyzing the ancestral sequences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D0765D8-3B59-4562-9332-9C86E2E20944}"/>
              </a:ext>
            </a:extLst>
          </p:cNvPr>
          <p:cNvSpPr txBox="1"/>
          <p:nvPr/>
        </p:nvSpPr>
        <p:spPr>
          <a:xfrm>
            <a:off x="2728452" y="4945837"/>
            <a:ext cx="4284406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Ancestral sequence inference</a:t>
            </a:r>
          </a:p>
        </p:txBody>
      </p:sp>
    </p:spTree>
    <p:extLst>
      <p:ext uri="{BB962C8B-B14F-4D97-AF65-F5344CB8AC3E}">
        <p14:creationId xmlns:p14="http://schemas.microsoft.com/office/powerpoint/2010/main" val="24522907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21626</TotalTime>
  <Words>408</Words>
  <Application>Microsoft Office PowerPoint</Application>
  <PresentationFormat>Widescreen</PresentationFormat>
  <Paragraphs>102</Paragraphs>
  <Slides>13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Calibri</vt:lpstr>
      <vt:lpstr>Calibri Light</vt:lpstr>
      <vt:lpstr>Franklin Gothic Book</vt:lpstr>
      <vt:lpstr>Wingdings</vt:lpstr>
      <vt:lpstr>Office Theme</vt:lpstr>
      <vt:lpstr>Exploring the Evolutionary History of Nitrogenase’s G Subunit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Acknowledgements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Exploring the Evolutionary History of Nitrogenase’s G Subunit</dc:title>
  <dc:creator>Brooke Carruthers</dc:creator>
  <cp:lastModifiedBy>Brooke Carruthers</cp:lastModifiedBy>
  <cp:revision>28</cp:revision>
  <dcterms:created xsi:type="dcterms:W3CDTF">2022-03-23T18:08:06Z</dcterms:created>
  <dcterms:modified xsi:type="dcterms:W3CDTF">2022-04-09T00:33:21Z</dcterms:modified>
</cp:coreProperties>
</file>